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orient="horz" pos="25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581" y="72"/>
      </p:cViewPr>
      <p:guideLst>
        <p:guide orient="horz" pos="2183"/>
        <p:guide pos="3840"/>
        <p:guide orient="horz" pos="25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6B3E88-EAD2-433F-A1D0-902C35F11451}"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14F465E2-3F64-4AF2-A1B7-24FEAE6E6A31}">
      <dgm:prSet/>
      <dgm:spPr/>
      <dgm:t>
        <a:bodyPr/>
        <a:lstStyle/>
        <a:p>
          <a:r>
            <a:rPr lang="en-US" dirty="0"/>
            <a:t>Executive Summary</a:t>
          </a:r>
        </a:p>
      </dgm:t>
    </dgm:pt>
    <dgm:pt modelId="{1E818CAB-CBCF-4DDC-B966-0DC24A2ED87D}" type="parTrans" cxnId="{723B4217-9CC2-40BE-9A5E-F21A04E974EF}">
      <dgm:prSet/>
      <dgm:spPr/>
      <dgm:t>
        <a:bodyPr/>
        <a:lstStyle/>
        <a:p>
          <a:endParaRPr lang="en-US"/>
        </a:p>
      </dgm:t>
    </dgm:pt>
    <dgm:pt modelId="{910C0D2D-91E9-43EA-AE92-9D541EE89607}" type="sibTrans" cxnId="{723B4217-9CC2-40BE-9A5E-F21A04E974EF}">
      <dgm:prSet/>
      <dgm:spPr/>
      <dgm:t>
        <a:bodyPr/>
        <a:lstStyle/>
        <a:p>
          <a:endParaRPr lang="en-US"/>
        </a:p>
      </dgm:t>
    </dgm:pt>
    <dgm:pt modelId="{7B949774-6B09-47B3-BDF9-BF8B2A4FB988}">
      <dgm:prSet/>
      <dgm:spPr/>
      <dgm:t>
        <a:bodyPr/>
        <a:lstStyle/>
        <a:p>
          <a:r>
            <a:rPr lang="en-US" dirty="0">
              <a:solidFill>
                <a:schemeClr val="accent1"/>
              </a:solidFill>
            </a:rPr>
            <a:t>Data collection methodology</a:t>
          </a:r>
        </a:p>
      </dgm:t>
    </dgm:pt>
    <dgm:pt modelId="{3F1DFCEE-FC09-4AA0-9E20-12C95EEC2BAF}" type="parTrans" cxnId="{1D694D6B-5B2D-4E44-809E-6E02DEE7DE48}">
      <dgm:prSet/>
      <dgm:spPr/>
      <dgm:t>
        <a:bodyPr/>
        <a:lstStyle/>
        <a:p>
          <a:endParaRPr lang="en-US"/>
        </a:p>
      </dgm:t>
    </dgm:pt>
    <dgm:pt modelId="{AE6A34B9-F977-49CD-AD1D-E40394ED49C6}" type="sibTrans" cxnId="{1D694D6B-5B2D-4E44-809E-6E02DEE7DE48}">
      <dgm:prSet/>
      <dgm:spPr/>
      <dgm:t>
        <a:bodyPr/>
        <a:lstStyle/>
        <a:p>
          <a:endParaRPr lang="en-US"/>
        </a:p>
      </dgm:t>
    </dgm:pt>
    <dgm:pt modelId="{57D2191C-B3BE-4AF4-A1B5-0583F4E567BD}">
      <dgm:prSet/>
      <dgm:spPr/>
      <dgm:t>
        <a:bodyPr/>
        <a:lstStyle/>
        <a:p>
          <a:r>
            <a:rPr lang="en-US" dirty="0"/>
            <a:t>Space X Rest API</a:t>
          </a:r>
        </a:p>
      </dgm:t>
    </dgm:pt>
    <dgm:pt modelId="{86A1D311-72D8-4583-A48A-10B46C62937F}" type="parTrans" cxnId="{4319DB58-71AB-4658-99D3-B169D37CA92A}">
      <dgm:prSet/>
      <dgm:spPr/>
      <dgm:t>
        <a:bodyPr/>
        <a:lstStyle/>
        <a:p>
          <a:endParaRPr lang="en-US"/>
        </a:p>
      </dgm:t>
    </dgm:pt>
    <dgm:pt modelId="{F4DD3FBB-807B-4172-B65E-0FE6F529F5BD}" type="sibTrans" cxnId="{4319DB58-71AB-4658-99D3-B169D37CA92A}">
      <dgm:prSet/>
      <dgm:spPr/>
      <dgm:t>
        <a:bodyPr/>
        <a:lstStyle/>
        <a:p>
          <a:endParaRPr lang="en-US"/>
        </a:p>
      </dgm:t>
    </dgm:pt>
    <dgm:pt modelId="{BEAF72E2-E791-4F10-A9AE-F046240883FB}">
      <dgm:prSet/>
      <dgm:spPr/>
      <dgm:t>
        <a:bodyPr/>
        <a:lstStyle/>
        <a:p>
          <a:r>
            <a:rPr lang="en-US" dirty="0"/>
            <a:t>Web Scrapping from Wikipedia</a:t>
          </a:r>
        </a:p>
      </dgm:t>
    </dgm:pt>
    <dgm:pt modelId="{A8FFA160-27B3-4949-A528-2A4050D0E83A}" type="parTrans" cxnId="{4D76E513-2F2D-46B9-8D95-CD88A456DEA3}">
      <dgm:prSet/>
      <dgm:spPr/>
      <dgm:t>
        <a:bodyPr/>
        <a:lstStyle/>
        <a:p>
          <a:endParaRPr lang="en-US"/>
        </a:p>
      </dgm:t>
    </dgm:pt>
    <dgm:pt modelId="{61A3A380-9E51-4114-AC4F-E7048F6AB248}" type="sibTrans" cxnId="{4D76E513-2F2D-46B9-8D95-CD88A456DEA3}">
      <dgm:prSet/>
      <dgm:spPr/>
      <dgm:t>
        <a:bodyPr/>
        <a:lstStyle/>
        <a:p>
          <a:endParaRPr lang="en-US"/>
        </a:p>
      </dgm:t>
    </dgm:pt>
    <dgm:pt modelId="{EBF51F19-4D91-4280-8A4D-71CD257D03C6}">
      <dgm:prSet/>
      <dgm:spPr/>
      <dgm:t>
        <a:bodyPr/>
        <a:lstStyle/>
        <a:p>
          <a:r>
            <a:rPr lang="en-US" dirty="0">
              <a:solidFill>
                <a:schemeClr val="accent1"/>
              </a:solidFill>
            </a:rPr>
            <a:t>Perform data wrangling</a:t>
          </a:r>
        </a:p>
      </dgm:t>
    </dgm:pt>
    <dgm:pt modelId="{71844DD9-6E2E-450F-9B34-EB10ED498893}" type="parTrans" cxnId="{5DF4621B-FABC-4F04-8F44-18462DFBFB46}">
      <dgm:prSet/>
      <dgm:spPr/>
      <dgm:t>
        <a:bodyPr/>
        <a:lstStyle/>
        <a:p>
          <a:endParaRPr lang="en-US"/>
        </a:p>
      </dgm:t>
    </dgm:pt>
    <dgm:pt modelId="{F2FB4A94-182B-4CF7-A4B3-119BCCB708F1}" type="sibTrans" cxnId="{5DF4621B-FABC-4F04-8F44-18462DFBFB46}">
      <dgm:prSet/>
      <dgm:spPr/>
      <dgm:t>
        <a:bodyPr/>
        <a:lstStyle/>
        <a:p>
          <a:endParaRPr lang="en-US"/>
        </a:p>
      </dgm:t>
    </dgm:pt>
    <dgm:pt modelId="{53839FB4-0F1A-4667-93FB-DF9E53CF057D}">
      <dgm:prSet/>
      <dgm:spPr/>
      <dgm:t>
        <a:bodyPr/>
        <a:lstStyle/>
        <a:p>
          <a:r>
            <a:rPr lang="en-US" dirty="0"/>
            <a:t>One-Hot Encoding to convert categorical data into numerical data that machine learning models can process.</a:t>
          </a:r>
        </a:p>
      </dgm:t>
    </dgm:pt>
    <dgm:pt modelId="{606E3F06-CD8C-4965-B541-1A9E4F8B2AB3}" type="parTrans" cxnId="{49821D78-51CB-4864-B45C-C8B33A43BE9E}">
      <dgm:prSet/>
      <dgm:spPr/>
      <dgm:t>
        <a:bodyPr/>
        <a:lstStyle/>
        <a:p>
          <a:endParaRPr lang="en-US"/>
        </a:p>
      </dgm:t>
    </dgm:pt>
    <dgm:pt modelId="{B29DD0E2-6E5E-4494-BC1C-620C8843218C}" type="sibTrans" cxnId="{49821D78-51CB-4864-B45C-C8B33A43BE9E}">
      <dgm:prSet/>
      <dgm:spPr/>
      <dgm:t>
        <a:bodyPr/>
        <a:lstStyle/>
        <a:p>
          <a:endParaRPr lang="en-US"/>
        </a:p>
      </dgm:t>
    </dgm:pt>
    <dgm:pt modelId="{2DBD8E58-15DD-4D29-8E1D-81B1361EB81E}">
      <dgm:prSet/>
      <dgm:spPr/>
      <dgm:t>
        <a:bodyPr/>
        <a:lstStyle/>
        <a:p>
          <a:r>
            <a:rPr lang="en-US" dirty="0">
              <a:solidFill>
                <a:schemeClr val="accent1"/>
              </a:solidFill>
            </a:rPr>
            <a:t>Perform exploratory data analysis (EDA) using visualization and SQL</a:t>
          </a:r>
        </a:p>
      </dgm:t>
    </dgm:pt>
    <dgm:pt modelId="{07B2AA50-510F-4D82-B63A-285CB87C2ED7}" type="parTrans" cxnId="{5D9635F0-0A89-4D4A-9E02-F9711FB4C1A2}">
      <dgm:prSet/>
      <dgm:spPr/>
      <dgm:t>
        <a:bodyPr/>
        <a:lstStyle/>
        <a:p>
          <a:endParaRPr lang="en-US"/>
        </a:p>
      </dgm:t>
    </dgm:pt>
    <dgm:pt modelId="{303868FC-81E7-4BE2-B6F1-8A9E48DD2520}" type="sibTrans" cxnId="{5D9635F0-0A89-4D4A-9E02-F9711FB4C1A2}">
      <dgm:prSet/>
      <dgm:spPr/>
      <dgm:t>
        <a:bodyPr/>
        <a:lstStyle/>
        <a:p>
          <a:endParaRPr lang="en-US"/>
        </a:p>
      </dgm:t>
    </dgm:pt>
    <dgm:pt modelId="{05C50ECE-D09E-4291-93EB-092557CA1059}">
      <dgm:prSet/>
      <dgm:spPr/>
      <dgm:t>
        <a:bodyPr/>
        <a:lstStyle/>
        <a:p>
          <a:r>
            <a:rPr lang="en-US"/>
            <a:t>Plotting to show relationships between variables</a:t>
          </a:r>
        </a:p>
      </dgm:t>
    </dgm:pt>
    <dgm:pt modelId="{E0AEF104-AB90-4D50-BEB3-45DE7795D0D0}" type="parTrans" cxnId="{91DF8078-75F3-47D0-9762-851D6AB2048B}">
      <dgm:prSet/>
      <dgm:spPr/>
      <dgm:t>
        <a:bodyPr/>
        <a:lstStyle/>
        <a:p>
          <a:endParaRPr lang="en-US"/>
        </a:p>
      </dgm:t>
    </dgm:pt>
    <dgm:pt modelId="{5C99BCC7-4AA8-4A86-8AA2-D1D3262CC0DC}" type="sibTrans" cxnId="{91DF8078-75F3-47D0-9762-851D6AB2048B}">
      <dgm:prSet/>
      <dgm:spPr/>
      <dgm:t>
        <a:bodyPr/>
        <a:lstStyle/>
        <a:p>
          <a:endParaRPr lang="en-US"/>
        </a:p>
      </dgm:t>
    </dgm:pt>
    <dgm:pt modelId="{B9B884F2-99EB-4D21-B85A-95AB6531C012}">
      <dgm:prSet/>
      <dgm:spPr/>
      <dgm:t>
        <a:bodyPr/>
        <a:lstStyle/>
        <a:p>
          <a:r>
            <a:rPr lang="en-US" dirty="0">
              <a:solidFill>
                <a:schemeClr val="accent1"/>
              </a:solidFill>
            </a:rPr>
            <a:t>Perform interactive visual analytics using Folium and </a:t>
          </a:r>
          <a:r>
            <a:rPr lang="en-US" dirty="0" err="1">
              <a:solidFill>
                <a:schemeClr val="accent1"/>
              </a:solidFill>
            </a:rPr>
            <a:t>Plotly</a:t>
          </a:r>
          <a:r>
            <a:rPr lang="en-US" dirty="0">
              <a:solidFill>
                <a:schemeClr val="accent1"/>
              </a:solidFill>
            </a:rPr>
            <a:t> Dash</a:t>
          </a:r>
        </a:p>
      </dgm:t>
    </dgm:pt>
    <dgm:pt modelId="{418E93A1-B4E2-4623-8CB1-7D916D7420D5}" type="parTrans" cxnId="{A6E2F1B9-7972-49CF-8638-E86A2CA9F6B9}">
      <dgm:prSet/>
      <dgm:spPr/>
      <dgm:t>
        <a:bodyPr/>
        <a:lstStyle/>
        <a:p>
          <a:endParaRPr lang="en-US"/>
        </a:p>
      </dgm:t>
    </dgm:pt>
    <dgm:pt modelId="{2C276B0E-EF0B-4389-A76A-FE30DE2C4B1C}" type="sibTrans" cxnId="{A6E2F1B9-7972-49CF-8638-E86A2CA9F6B9}">
      <dgm:prSet/>
      <dgm:spPr/>
      <dgm:t>
        <a:bodyPr/>
        <a:lstStyle/>
        <a:p>
          <a:endParaRPr lang="en-US"/>
        </a:p>
      </dgm:t>
    </dgm:pt>
    <dgm:pt modelId="{D549E31F-25D2-4586-B1F7-A8B10FCA8CFE}">
      <dgm:prSet/>
      <dgm:spPr/>
      <dgm:t>
        <a:bodyPr/>
        <a:lstStyle/>
        <a:p>
          <a:r>
            <a:rPr lang="en-US" dirty="0">
              <a:solidFill>
                <a:schemeClr val="accent1"/>
              </a:solidFill>
            </a:rPr>
            <a:t>Perform predictive analysis using classification models</a:t>
          </a:r>
        </a:p>
      </dgm:t>
    </dgm:pt>
    <dgm:pt modelId="{8EAE7D97-6568-4438-A939-AAE2A0E4108E}" type="parTrans" cxnId="{BF626580-5EA2-47CB-987B-63C60889116F}">
      <dgm:prSet/>
      <dgm:spPr/>
      <dgm:t>
        <a:bodyPr/>
        <a:lstStyle/>
        <a:p>
          <a:endParaRPr lang="en-US"/>
        </a:p>
      </dgm:t>
    </dgm:pt>
    <dgm:pt modelId="{D96C8210-15BE-4A69-A4EE-887CA4B0C975}" type="sibTrans" cxnId="{BF626580-5EA2-47CB-987B-63C60889116F}">
      <dgm:prSet/>
      <dgm:spPr/>
      <dgm:t>
        <a:bodyPr/>
        <a:lstStyle/>
        <a:p>
          <a:endParaRPr lang="en-US"/>
        </a:p>
      </dgm:t>
    </dgm:pt>
    <dgm:pt modelId="{D9913A66-5146-49E1-AD52-F93E3F5EA6F3}">
      <dgm:prSet/>
      <dgm:spPr/>
      <dgm:t>
        <a:bodyPr/>
        <a:lstStyle/>
        <a:p>
          <a:r>
            <a:rPr lang="en-US"/>
            <a:t>How to build, tune, evaluate classification models</a:t>
          </a:r>
        </a:p>
      </dgm:t>
    </dgm:pt>
    <dgm:pt modelId="{0E7A8732-3915-435F-BEE3-FA92D6413F3E}" type="parTrans" cxnId="{119F579E-64E3-40CB-8F23-7B3551AF894F}">
      <dgm:prSet/>
      <dgm:spPr/>
      <dgm:t>
        <a:bodyPr/>
        <a:lstStyle/>
        <a:p>
          <a:endParaRPr lang="en-US"/>
        </a:p>
      </dgm:t>
    </dgm:pt>
    <dgm:pt modelId="{53B06CFE-6E2A-41DB-BD48-2CBA6D2F37E9}" type="sibTrans" cxnId="{119F579E-64E3-40CB-8F23-7B3551AF894F}">
      <dgm:prSet/>
      <dgm:spPr/>
      <dgm:t>
        <a:bodyPr/>
        <a:lstStyle/>
        <a:p>
          <a:endParaRPr lang="en-US"/>
        </a:p>
      </dgm:t>
    </dgm:pt>
    <dgm:pt modelId="{68E62F74-DCB9-458E-94A7-264860BF140B}" type="pres">
      <dgm:prSet presAssocID="{296B3E88-EAD2-433F-A1D0-902C35F11451}" presName="linearFlow" presStyleCnt="0">
        <dgm:presLayoutVars>
          <dgm:dir/>
          <dgm:animLvl val="lvl"/>
          <dgm:resizeHandles val="exact"/>
        </dgm:presLayoutVars>
      </dgm:prSet>
      <dgm:spPr/>
    </dgm:pt>
    <dgm:pt modelId="{2BEDC8D4-2BD1-40A0-97E8-4BF5D9A222B7}" type="pres">
      <dgm:prSet presAssocID="{14F465E2-3F64-4AF2-A1B7-24FEAE6E6A31}" presName="composite" presStyleCnt="0"/>
      <dgm:spPr/>
    </dgm:pt>
    <dgm:pt modelId="{0CD87BD7-9A1F-4E68-8BE1-CEC2DE38BDC3}" type="pres">
      <dgm:prSet presAssocID="{14F465E2-3F64-4AF2-A1B7-24FEAE6E6A31}" presName="parTx" presStyleLbl="node1" presStyleIdx="0" presStyleCnt="1">
        <dgm:presLayoutVars>
          <dgm:chMax val="0"/>
          <dgm:chPref val="0"/>
          <dgm:bulletEnabled val="1"/>
        </dgm:presLayoutVars>
      </dgm:prSet>
      <dgm:spPr/>
    </dgm:pt>
    <dgm:pt modelId="{6A133804-58EC-41D4-9CD6-4BF7E6F068EC}" type="pres">
      <dgm:prSet presAssocID="{14F465E2-3F64-4AF2-A1B7-24FEAE6E6A31}" presName="parSh" presStyleLbl="node1" presStyleIdx="0" presStyleCnt="1"/>
      <dgm:spPr/>
    </dgm:pt>
    <dgm:pt modelId="{1426C6C4-F8DB-4985-8B79-63130F8203C2}" type="pres">
      <dgm:prSet presAssocID="{14F465E2-3F64-4AF2-A1B7-24FEAE6E6A31}" presName="desTx" presStyleLbl="fgAcc1" presStyleIdx="0" presStyleCnt="1">
        <dgm:presLayoutVars>
          <dgm:bulletEnabled val="1"/>
        </dgm:presLayoutVars>
      </dgm:prSet>
      <dgm:spPr/>
    </dgm:pt>
  </dgm:ptLst>
  <dgm:cxnLst>
    <dgm:cxn modelId="{F3E30404-F180-4A0A-BC2F-8D0DE7D88FD0}" type="presOf" srcId="{B9B884F2-99EB-4D21-B85A-95AB6531C012}" destId="{1426C6C4-F8DB-4985-8B79-63130F8203C2}" srcOrd="0" destOrd="7" presId="urn:microsoft.com/office/officeart/2005/8/layout/process3"/>
    <dgm:cxn modelId="{4D76E513-2F2D-46B9-8D95-CD88A456DEA3}" srcId="{7B949774-6B09-47B3-BDF9-BF8B2A4FB988}" destId="{BEAF72E2-E791-4F10-A9AE-F046240883FB}" srcOrd="1" destOrd="0" parTransId="{A8FFA160-27B3-4949-A528-2A4050D0E83A}" sibTransId="{61A3A380-9E51-4114-AC4F-E7048F6AB248}"/>
    <dgm:cxn modelId="{57955E16-B557-4B59-BBDA-9D9E667A5322}" type="presOf" srcId="{2DBD8E58-15DD-4D29-8E1D-81B1361EB81E}" destId="{1426C6C4-F8DB-4985-8B79-63130F8203C2}" srcOrd="0" destOrd="5" presId="urn:microsoft.com/office/officeart/2005/8/layout/process3"/>
    <dgm:cxn modelId="{723B4217-9CC2-40BE-9A5E-F21A04E974EF}" srcId="{296B3E88-EAD2-433F-A1D0-902C35F11451}" destId="{14F465E2-3F64-4AF2-A1B7-24FEAE6E6A31}" srcOrd="0" destOrd="0" parTransId="{1E818CAB-CBCF-4DDC-B966-0DC24A2ED87D}" sibTransId="{910C0D2D-91E9-43EA-AE92-9D541EE89607}"/>
    <dgm:cxn modelId="{5DF4621B-FABC-4F04-8F44-18462DFBFB46}" srcId="{14F465E2-3F64-4AF2-A1B7-24FEAE6E6A31}" destId="{EBF51F19-4D91-4280-8A4D-71CD257D03C6}" srcOrd="1" destOrd="0" parTransId="{71844DD9-6E2E-450F-9B34-EB10ED498893}" sibTransId="{F2FB4A94-182B-4CF7-A4B3-119BCCB708F1}"/>
    <dgm:cxn modelId="{6E9D1529-E28B-4275-8AD0-D5772EABA70A}" type="presOf" srcId="{EBF51F19-4D91-4280-8A4D-71CD257D03C6}" destId="{1426C6C4-F8DB-4985-8B79-63130F8203C2}" srcOrd="0" destOrd="3" presId="urn:microsoft.com/office/officeart/2005/8/layout/process3"/>
    <dgm:cxn modelId="{18175B40-2D60-416B-8FCE-D3126719817C}" type="presOf" srcId="{7B949774-6B09-47B3-BDF9-BF8B2A4FB988}" destId="{1426C6C4-F8DB-4985-8B79-63130F8203C2}" srcOrd="0" destOrd="0" presId="urn:microsoft.com/office/officeart/2005/8/layout/process3"/>
    <dgm:cxn modelId="{ADE1F762-B156-48C8-A4DC-FC07747F2091}" type="presOf" srcId="{D549E31F-25D2-4586-B1F7-A8B10FCA8CFE}" destId="{1426C6C4-F8DB-4985-8B79-63130F8203C2}" srcOrd="0" destOrd="8" presId="urn:microsoft.com/office/officeart/2005/8/layout/process3"/>
    <dgm:cxn modelId="{1D694D6B-5B2D-4E44-809E-6E02DEE7DE48}" srcId="{14F465E2-3F64-4AF2-A1B7-24FEAE6E6A31}" destId="{7B949774-6B09-47B3-BDF9-BF8B2A4FB988}" srcOrd="0" destOrd="0" parTransId="{3F1DFCEE-FC09-4AA0-9E20-12C95EEC2BAF}" sibTransId="{AE6A34B9-F977-49CD-AD1D-E40394ED49C6}"/>
    <dgm:cxn modelId="{2035126D-9225-4FA9-8716-6774A5B23A65}" type="presOf" srcId="{53839FB4-0F1A-4667-93FB-DF9E53CF057D}" destId="{1426C6C4-F8DB-4985-8B79-63130F8203C2}" srcOrd="0" destOrd="4" presId="urn:microsoft.com/office/officeart/2005/8/layout/process3"/>
    <dgm:cxn modelId="{3BD00B4F-0474-41A9-958A-FC6FE7C3AF90}" type="presOf" srcId="{14F465E2-3F64-4AF2-A1B7-24FEAE6E6A31}" destId="{0CD87BD7-9A1F-4E68-8BE1-CEC2DE38BDC3}" srcOrd="0" destOrd="0" presId="urn:microsoft.com/office/officeart/2005/8/layout/process3"/>
    <dgm:cxn modelId="{49821D78-51CB-4864-B45C-C8B33A43BE9E}" srcId="{EBF51F19-4D91-4280-8A4D-71CD257D03C6}" destId="{53839FB4-0F1A-4667-93FB-DF9E53CF057D}" srcOrd="0" destOrd="0" parTransId="{606E3F06-CD8C-4965-B541-1A9E4F8B2AB3}" sibTransId="{B29DD0E2-6E5E-4494-BC1C-620C8843218C}"/>
    <dgm:cxn modelId="{91DF8078-75F3-47D0-9762-851D6AB2048B}" srcId="{2DBD8E58-15DD-4D29-8E1D-81B1361EB81E}" destId="{05C50ECE-D09E-4291-93EB-092557CA1059}" srcOrd="0" destOrd="0" parTransId="{E0AEF104-AB90-4D50-BEB3-45DE7795D0D0}" sibTransId="{5C99BCC7-4AA8-4A86-8AA2-D1D3262CC0DC}"/>
    <dgm:cxn modelId="{4319DB58-71AB-4658-99D3-B169D37CA92A}" srcId="{7B949774-6B09-47B3-BDF9-BF8B2A4FB988}" destId="{57D2191C-B3BE-4AF4-A1B5-0583F4E567BD}" srcOrd="0" destOrd="0" parTransId="{86A1D311-72D8-4583-A48A-10B46C62937F}" sibTransId="{F4DD3FBB-807B-4172-B65E-0FE6F529F5BD}"/>
    <dgm:cxn modelId="{BF626580-5EA2-47CB-987B-63C60889116F}" srcId="{14F465E2-3F64-4AF2-A1B7-24FEAE6E6A31}" destId="{D549E31F-25D2-4586-B1F7-A8B10FCA8CFE}" srcOrd="4" destOrd="0" parTransId="{8EAE7D97-6568-4438-A939-AAE2A0E4108E}" sibTransId="{D96C8210-15BE-4A69-A4EE-887CA4B0C975}"/>
    <dgm:cxn modelId="{E14C0081-DA89-4A63-9552-47B18EFE5817}" type="presOf" srcId="{D9913A66-5146-49E1-AD52-F93E3F5EA6F3}" destId="{1426C6C4-F8DB-4985-8B79-63130F8203C2}" srcOrd="0" destOrd="9" presId="urn:microsoft.com/office/officeart/2005/8/layout/process3"/>
    <dgm:cxn modelId="{D852449D-D6CA-41BA-8AF9-4BC020B8104B}" type="presOf" srcId="{BEAF72E2-E791-4F10-A9AE-F046240883FB}" destId="{1426C6C4-F8DB-4985-8B79-63130F8203C2}" srcOrd="0" destOrd="2" presId="urn:microsoft.com/office/officeart/2005/8/layout/process3"/>
    <dgm:cxn modelId="{119F579E-64E3-40CB-8F23-7B3551AF894F}" srcId="{D549E31F-25D2-4586-B1F7-A8B10FCA8CFE}" destId="{D9913A66-5146-49E1-AD52-F93E3F5EA6F3}" srcOrd="0" destOrd="0" parTransId="{0E7A8732-3915-435F-BEE3-FA92D6413F3E}" sibTransId="{53B06CFE-6E2A-41DB-BD48-2CBA6D2F37E9}"/>
    <dgm:cxn modelId="{A6E2F1B9-7972-49CF-8638-E86A2CA9F6B9}" srcId="{14F465E2-3F64-4AF2-A1B7-24FEAE6E6A31}" destId="{B9B884F2-99EB-4D21-B85A-95AB6531C012}" srcOrd="3" destOrd="0" parTransId="{418E93A1-B4E2-4623-8CB1-7D916D7420D5}" sibTransId="{2C276B0E-EF0B-4389-A76A-FE30DE2C4B1C}"/>
    <dgm:cxn modelId="{F4EE7FBE-7BD4-44CC-B092-D75733196109}" type="presOf" srcId="{05C50ECE-D09E-4291-93EB-092557CA1059}" destId="{1426C6C4-F8DB-4985-8B79-63130F8203C2}" srcOrd="0" destOrd="6" presId="urn:microsoft.com/office/officeart/2005/8/layout/process3"/>
    <dgm:cxn modelId="{57D4D5D4-D1CB-4588-AF4A-BE3C7FF041DC}" type="presOf" srcId="{14F465E2-3F64-4AF2-A1B7-24FEAE6E6A31}" destId="{6A133804-58EC-41D4-9CD6-4BF7E6F068EC}" srcOrd="1" destOrd="0" presId="urn:microsoft.com/office/officeart/2005/8/layout/process3"/>
    <dgm:cxn modelId="{F561DEDA-2B3B-40EA-90BF-6643CEAD8876}" type="presOf" srcId="{57D2191C-B3BE-4AF4-A1B5-0583F4E567BD}" destId="{1426C6C4-F8DB-4985-8B79-63130F8203C2}" srcOrd="0" destOrd="1" presId="urn:microsoft.com/office/officeart/2005/8/layout/process3"/>
    <dgm:cxn modelId="{5D9635F0-0A89-4D4A-9E02-F9711FB4C1A2}" srcId="{14F465E2-3F64-4AF2-A1B7-24FEAE6E6A31}" destId="{2DBD8E58-15DD-4D29-8E1D-81B1361EB81E}" srcOrd="2" destOrd="0" parTransId="{07B2AA50-510F-4D82-B63A-285CB87C2ED7}" sibTransId="{303868FC-81E7-4BE2-B6F1-8A9E48DD2520}"/>
    <dgm:cxn modelId="{8387B0FA-574F-4810-8AE0-F07C02B6F9AE}" type="presOf" srcId="{296B3E88-EAD2-433F-A1D0-902C35F11451}" destId="{68E62F74-DCB9-458E-94A7-264860BF140B}" srcOrd="0" destOrd="0" presId="urn:microsoft.com/office/officeart/2005/8/layout/process3"/>
    <dgm:cxn modelId="{F9F9DE38-FD05-499C-808B-F66D31958A8B}" type="presParOf" srcId="{68E62F74-DCB9-458E-94A7-264860BF140B}" destId="{2BEDC8D4-2BD1-40A0-97E8-4BF5D9A222B7}" srcOrd="0" destOrd="0" presId="urn:microsoft.com/office/officeart/2005/8/layout/process3"/>
    <dgm:cxn modelId="{4C08A49E-C7C3-4AAA-9483-B09C4E663428}" type="presParOf" srcId="{2BEDC8D4-2BD1-40A0-97E8-4BF5D9A222B7}" destId="{0CD87BD7-9A1F-4E68-8BE1-CEC2DE38BDC3}" srcOrd="0" destOrd="0" presId="urn:microsoft.com/office/officeart/2005/8/layout/process3"/>
    <dgm:cxn modelId="{9BE38333-B335-4959-9034-34F3C432CFBB}" type="presParOf" srcId="{2BEDC8D4-2BD1-40A0-97E8-4BF5D9A222B7}" destId="{6A133804-58EC-41D4-9CD6-4BF7E6F068EC}" srcOrd="1" destOrd="0" presId="urn:microsoft.com/office/officeart/2005/8/layout/process3"/>
    <dgm:cxn modelId="{DB48F83E-9302-4458-92C7-8E0DDCB7D46F}" type="presParOf" srcId="{2BEDC8D4-2BD1-40A0-97E8-4BF5D9A222B7}" destId="{1426C6C4-F8DB-4985-8B79-63130F8203C2}"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16F790-C4C3-42A9-8C05-5F087BE56126}"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F7F50893-7056-48F6-9520-00D46C2FBF9F}">
      <dgm:prSet/>
      <dgm:spPr/>
      <dgm:t>
        <a:bodyPr/>
        <a:lstStyle/>
        <a:p>
          <a:r>
            <a:rPr lang="en-US" dirty="0"/>
            <a:t>Data Collection Use SpaceX REST API</a:t>
          </a:r>
        </a:p>
      </dgm:t>
    </dgm:pt>
    <dgm:pt modelId="{737DCFB7-EF26-4F42-97A6-E429140ECAEE}" type="parTrans" cxnId="{620FDA07-7EE6-4812-9056-2C1CD130ECEF}">
      <dgm:prSet/>
      <dgm:spPr/>
      <dgm:t>
        <a:bodyPr/>
        <a:lstStyle/>
        <a:p>
          <a:endParaRPr lang="en-US"/>
        </a:p>
      </dgm:t>
    </dgm:pt>
    <dgm:pt modelId="{CCC95F03-1259-4F46-B714-D6B13E79489B}" type="sibTrans" cxnId="{620FDA07-7EE6-4812-9056-2C1CD130ECEF}">
      <dgm:prSet/>
      <dgm:spPr/>
      <dgm:t>
        <a:bodyPr/>
        <a:lstStyle/>
        <a:p>
          <a:endParaRPr lang="en-US"/>
        </a:p>
      </dgm:t>
    </dgm:pt>
    <dgm:pt modelId="{C9A76960-D6FF-4C11-8096-3D498004F3C8}">
      <dgm:prSet/>
      <dgm:spPr/>
      <dgm:t>
        <a:bodyPr/>
        <a:lstStyle/>
        <a:p>
          <a:r>
            <a:rPr lang="en-US" dirty="0"/>
            <a:t>Access API Endpoints</a:t>
          </a:r>
        </a:p>
      </dgm:t>
    </dgm:pt>
    <dgm:pt modelId="{6D535E93-A3F8-4966-8074-F7A9CA8BFB29}" type="parTrans" cxnId="{6F7FF97E-3AEE-4F78-9556-A1D03C100F80}">
      <dgm:prSet/>
      <dgm:spPr/>
      <dgm:t>
        <a:bodyPr/>
        <a:lstStyle/>
        <a:p>
          <a:endParaRPr lang="en-US"/>
        </a:p>
      </dgm:t>
    </dgm:pt>
    <dgm:pt modelId="{028BA994-5491-414D-B748-D1EB79516F16}" type="sibTrans" cxnId="{6F7FF97E-3AEE-4F78-9556-A1D03C100F80}">
      <dgm:prSet/>
      <dgm:spPr/>
      <dgm:t>
        <a:bodyPr/>
        <a:lstStyle/>
        <a:p>
          <a:endParaRPr lang="en-US"/>
        </a:p>
      </dgm:t>
    </dgm:pt>
    <dgm:pt modelId="{7F5BA4DC-4A64-4D32-837B-7830D6F41857}">
      <dgm:prSet/>
      <dgm:spPr/>
      <dgm:t>
        <a:bodyPr/>
        <a:lstStyle/>
        <a:p>
          <a:r>
            <a:rPr lang="en-US" dirty="0"/>
            <a:t>Retrieve JSON Data</a:t>
          </a:r>
        </a:p>
      </dgm:t>
    </dgm:pt>
    <dgm:pt modelId="{8BF1B7BD-8F1B-47EE-97A0-0AD452587173}" type="parTrans" cxnId="{5B9064D7-5AF0-40FF-AF67-609FAED2978F}">
      <dgm:prSet/>
      <dgm:spPr/>
      <dgm:t>
        <a:bodyPr/>
        <a:lstStyle/>
        <a:p>
          <a:endParaRPr lang="en-US"/>
        </a:p>
      </dgm:t>
    </dgm:pt>
    <dgm:pt modelId="{F4147459-B065-4573-BC48-75D95B0A36F3}" type="sibTrans" cxnId="{5B9064D7-5AF0-40FF-AF67-609FAED2978F}">
      <dgm:prSet/>
      <dgm:spPr/>
      <dgm:t>
        <a:bodyPr/>
        <a:lstStyle/>
        <a:p>
          <a:endParaRPr lang="en-US"/>
        </a:p>
      </dgm:t>
    </dgm:pt>
    <dgm:pt modelId="{866816DB-4BD4-4F92-9B94-5B9BA39DB935}">
      <dgm:prSet/>
      <dgm:spPr/>
      <dgm:t>
        <a:bodyPr/>
        <a:lstStyle/>
        <a:p>
          <a:r>
            <a:rPr lang="en-US" dirty="0"/>
            <a:t>Process Data</a:t>
          </a:r>
        </a:p>
      </dgm:t>
    </dgm:pt>
    <dgm:pt modelId="{6C27D0D0-5FB2-4B52-8397-D4EAC939E9F2}" type="parTrans" cxnId="{B59BCA49-C423-4B43-A32F-8B3A96587871}">
      <dgm:prSet/>
      <dgm:spPr/>
      <dgm:t>
        <a:bodyPr/>
        <a:lstStyle/>
        <a:p>
          <a:endParaRPr lang="en-US"/>
        </a:p>
      </dgm:t>
    </dgm:pt>
    <dgm:pt modelId="{C174A9F0-5190-4532-AE04-EA9E177FDDEF}" type="sibTrans" cxnId="{B59BCA49-C423-4B43-A32F-8B3A96587871}">
      <dgm:prSet/>
      <dgm:spPr/>
      <dgm:t>
        <a:bodyPr/>
        <a:lstStyle/>
        <a:p>
          <a:endParaRPr lang="en-US"/>
        </a:p>
      </dgm:t>
    </dgm:pt>
    <dgm:pt modelId="{901F05FC-BE01-47CB-AF59-6678D73A9F9C}">
      <dgm:prSet/>
      <dgm:spPr/>
      <dgm:t>
        <a:bodyPr/>
        <a:lstStyle/>
        <a:p>
          <a:r>
            <a:rPr lang="en-US" dirty="0"/>
            <a:t>Store Data</a:t>
          </a:r>
        </a:p>
      </dgm:t>
    </dgm:pt>
    <dgm:pt modelId="{BEBB48A4-BD80-4053-8743-2D264B4EBD34}" type="parTrans" cxnId="{33E22737-F465-461B-BE9C-BF936B7EAEFC}">
      <dgm:prSet/>
      <dgm:spPr/>
      <dgm:t>
        <a:bodyPr/>
        <a:lstStyle/>
        <a:p>
          <a:endParaRPr lang="en-US"/>
        </a:p>
      </dgm:t>
    </dgm:pt>
    <dgm:pt modelId="{89604ACE-0CD1-409B-A303-2DD1C49E64B9}" type="sibTrans" cxnId="{33E22737-F465-461B-BE9C-BF936B7EAEFC}">
      <dgm:prSet/>
      <dgm:spPr/>
      <dgm:t>
        <a:bodyPr/>
        <a:lstStyle/>
        <a:p>
          <a:endParaRPr lang="en-US"/>
        </a:p>
      </dgm:t>
    </dgm:pt>
    <dgm:pt modelId="{75E42AE2-04B1-4F78-A112-1FF3320A5FC5}">
      <dgm:prSet/>
      <dgm:spPr/>
      <dgm:t>
        <a:bodyPr/>
        <a:lstStyle/>
        <a:p>
          <a:r>
            <a:rPr lang="en-US"/>
            <a:t>End</a:t>
          </a:r>
          <a:endParaRPr lang="en-US" dirty="0"/>
        </a:p>
      </dgm:t>
    </dgm:pt>
    <dgm:pt modelId="{04188897-77EC-4D4A-8554-1C1E1F25D09A}" type="parTrans" cxnId="{1124A1A0-F464-44D5-B430-B817CCEC7A1D}">
      <dgm:prSet/>
      <dgm:spPr/>
      <dgm:t>
        <a:bodyPr/>
        <a:lstStyle/>
        <a:p>
          <a:endParaRPr lang="en-US"/>
        </a:p>
      </dgm:t>
    </dgm:pt>
    <dgm:pt modelId="{0912E089-2505-4F50-A1F1-75964F811600}" type="sibTrans" cxnId="{1124A1A0-F464-44D5-B430-B817CCEC7A1D}">
      <dgm:prSet/>
      <dgm:spPr/>
      <dgm:t>
        <a:bodyPr/>
        <a:lstStyle/>
        <a:p>
          <a:endParaRPr lang="en-US"/>
        </a:p>
      </dgm:t>
    </dgm:pt>
    <dgm:pt modelId="{DFFDD02F-EEE4-4808-B499-9C4EB0A8FEDD}" type="pres">
      <dgm:prSet presAssocID="{F416F790-C4C3-42A9-8C05-5F087BE56126}" presName="Name0" presStyleCnt="0">
        <dgm:presLayoutVars>
          <dgm:dir/>
          <dgm:resizeHandles val="exact"/>
        </dgm:presLayoutVars>
      </dgm:prSet>
      <dgm:spPr/>
    </dgm:pt>
    <dgm:pt modelId="{A103B54A-24B8-4011-94C0-D71A1D8B5BEA}" type="pres">
      <dgm:prSet presAssocID="{F416F790-C4C3-42A9-8C05-5F087BE56126}" presName="arrow" presStyleLbl="bgShp" presStyleIdx="0" presStyleCnt="1" custLinFactNeighborY="-1033"/>
      <dgm:spPr/>
    </dgm:pt>
    <dgm:pt modelId="{E0B139E3-68A8-485A-B64B-30EA9F1268F2}" type="pres">
      <dgm:prSet presAssocID="{F416F790-C4C3-42A9-8C05-5F087BE56126}" presName="points" presStyleCnt="0"/>
      <dgm:spPr/>
    </dgm:pt>
    <dgm:pt modelId="{5F778AF7-CFC0-4A82-81C8-17F0AF15D152}" type="pres">
      <dgm:prSet presAssocID="{F7F50893-7056-48F6-9520-00D46C2FBF9F}" presName="compositeA" presStyleCnt="0"/>
      <dgm:spPr/>
    </dgm:pt>
    <dgm:pt modelId="{78DFF8D2-1A1F-4BA5-8721-F92F5EE91734}" type="pres">
      <dgm:prSet presAssocID="{F7F50893-7056-48F6-9520-00D46C2FBF9F}" presName="textA" presStyleLbl="revTx" presStyleIdx="0" presStyleCnt="6">
        <dgm:presLayoutVars>
          <dgm:bulletEnabled val="1"/>
        </dgm:presLayoutVars>
      </dgm:prSet>
      <dgm:spPr/>
    </dgm:pt>
    <dgm:pt modelId="{E6D40A11-4342-4D73-B400-3A3172F60D91}" type="pres">
      <dgm:prSet presAssocID="{F7F50893-7056-48F6-9520-00D46C2FBF9F}" presName="circleA" presStyleLbl="node1" presStyleIdx="0" presStyleCnt="6"/>
      <dgm:spPr/>
    </dgm:pt>
    <dgm:pt modelId="{C88FC409-9BE3-40AB-B182-9B9FCB465416}" type="pres">
      <dgm:prSet presAssocID="{F7F50893-7056-48F6-9520-00D46C2FBF9F}" presName="spaceA" presStyleCnt="0"/>
      <dgm:spPr/>
    </dgm:pt>
    <dgm:pt modelId="{003D2ED9-29DC-4824-BB7D-9B32F9B33D63}" type="pres">
      <dgm:prSet presAssocID="{CCC95F03-1259-4F46-B714-D6B13E79489B}" presName="space" presStyleCnt="0"/>
      <dgm:spPr/>
    </dgm:pt>
    <dgm:pt modelId="{1751B747-B320-4049-B7AF-78113E585F94}" type="pres">
      <dgm:prSet presAssocID="{C9A76960-D6FF-4C11-8096-3D498004F3C8}" presName="compositeB" presStyleCnt="0"/>
      <dgm:spPr/>
    </dgm:pt>
    <dgm:pt modelId="{E03B2351-B38C-4EF9-BC73-4BCEFD16418B}" type="pres">
      <dgm:prSet presAssocID="{C9A76960-D6FF-4C11-8096-3D498004F3C8}" presName="textB" presStyleLbl="revTx" presStyleIdx="1" presStyleCnt="6">
        <dgm:presLayoutVars>
          <dgm:bulletEnabled val="1"/>
        </dgm:presLayoutVars>
      </dgm:prSet>
      <dgm:spPr/>
    </dgm:pt>
    <dgm:pt modelId="{B5F5F5F7-43D9-41B9-A984-4EBCDF8CA8D6}" type="pres">
      <dgm:prSet presAssocID="{C9A76960-D6FF-4C11-8096-3D498004F3C8}" presName="circleB" presStyleLbl="node1" presStyleIdx="1" presStyleCnt="6"/>
      <dgm:spPr/>
    </dgm:pt>
    <dgm:pt modelId="{1F5A0C04-35F9-45B1-A521-3C1B5FE07004}" type="pres">
      <dgm:prSet presAssocID="{C9A76960-D6FF-4C11-8096-3D498004F3C8}" presName="spaceB" presStyleCnt="0"/>
      <dgm:spPr/>
    </dgm:pt>
    <dgm:pt modelId="{AFD93AE8-4111-48CE-BE0C-BF91617FB729}" type="pres">
      <dgm:prSet presAssocID="{028BA994-5491-414D-B748-D1EB79516F16}" presName="space" presStyleCnt="0"/>
      <dgm:spPr/>
    </dgm:pt>
    <dgm:pt modelId="{31938185-2B3E-4BD5-A9DC-20D9549ED3E7}" type="pres">
      <dgm:prSet presAssocID="{7F5BA4DC-4A64-4D32-837B-7830D6F41857}" presName="compositeA" presStyleCnt="0"/>
      <dgm:spPr/>
    </dgm:pt>
    <dgm:pt modelId="{CD5A9A47-9A17-4E98-9CD5-5458CF55B044}" type="pres">
      <dgm:prSet presAssocID="{7F5BA4DC-4A64-4D32-837B-7830D6F41857}" presName="textA" presStyleLbl="revTx" presStyleIdx="2" presStyleCnt="6">
        <dgm:presLayoutVars>
          <dgm:bulletEnabled val="1"/>
        </dgm:presLayoutVars>
      </dgm:prSet>
      <dgm:spPr/>
    </dgm:pt>
    <dgm:pt modelId="{9DB87A6B-AAA7-424A-B343-E57417272B8C}" type="pres">
      <dgm:prSet presAssocID="{7F5BA4DC-4A64-4D32-837B-7830D6F41857}" presName="circleA" presStyleLbl="node1" presStyleIdx="2" presStyleCnt="6"/>
      <dgm:spPr/>
    </dgm:pt>
    <dgm:pt modelId="{0FF35D84-306D-43A3-B8AB-125B35E8DCC8}" type="pres">
      <dgm:prSet presAssocID="{7F5BA4DC-4A64-4D32-837B-7830D6F41857}" presName="spaceA" presStyleCnt="0"/>
      <dgm:spPr/>
    </dgm:pt>
    <dgm:pt modelId="{E5683EAC-AC28-4398-B8E0-189350AD7F10}" type="pres">
      <dgm:prSet presAssocID="{F4147459-B065-4573-BC48-75D95B0A36F3}" presName="space" presStyleCnt="0"/>
      <dgm:spPr/>
    </dgm:pt>
    <dgm:pt modelId="{FD3EB2BF-9FDE-4FC2-88CA-BC43957DEA62}" type="pres">
      <dgm:prSet presAssocID="{866816DB-4BD4-4F92-9B94-5B9BA39DB935}" presName="compositeB" presStyleCnt="0"/>
      <dgm:spPr/>
    </dgm:pt>
    <dgm:pt modelId="{C0E5E161-272F-405B-A108-A0082B604CED}" type="pres">
      <dgm:prSet presAssocID="{866816DB-4BD4-4F92-9B94-5B9BA39DB935}" presName="textB" presStyleLbl="revTx" presStyleIdx="3" presStyleCnt="6">
        <dgm:presLayoutVars>
          <dgm:bulletEnabled val="1"/>
        </dgm:presLayoutVars>
      </dgm:prSet>
      <dgm:spPr/>
    </dgm:pt>
    <dgm:pt modelId="{ABA876A2-4A41-486B-AAF6-48AAEA716DB8}" type="pres">
      <dgm:prSet presAssocID="{866816DB-4BD4-4F92-9B94-5B9BA39DB935}" presName="circleB" presStyleLbl="node1" presStyleIdx="3" presStyleCnt="6"/>
      <dgm:spPr/>
    </dgm:pt>
    <dgm:pt modelId="{C75EE11E-3408-4D26-AB4D-439CD85200C6}" type="pres">
      <dgm:prSet presAssocID="{866816DB-4BD4-4F92-9B94-5B9BA39DB935}" presName="spaceB" presStyleCnt="0"/>
      <dgm:spPr/>
    </dgm:pt>
    <dgm:pt modelId="{33753D6D-0309-466C-B82A-84607D51AE83}" type="pres">
      <dgm:prSet presAssocID="{C174A9F0-5190-4532-AE04-EA9E177FDDEF}" presName="space" presStyleCnt="0"/>
      <dgm:spPr/>
    </dgm:pt>
    <dgm:pt modelId="{BC8D3A1D-0213-4F60-9237-C9E4E61EAE98}" type="pres">
      <dgm:prSet presAssocID="{901F05FC-BE01-47CB-AF59-6678D73A9F9C}" presName="compositeA" presStyleCnt="0"/>
      <dgm:spPr/>
    </dgm:pt>
    <dgm:pt modelId="{C0BBE52B-D545-434E-8FE0-727815F2B848}" type="pres">
      <dgm:prSet presAssocID="{901F05FC-BE01-47CB-AF59-6678D73A9F9C}" presName="textA" presStyleLbl="revTx" presStyleIdx="4" presStyleCnt="6">
        <dgm:presLayoutVars>
          <dgm:bulletEnabled val="1"/>
        </dgm:presLayoutVars>
      </dgm:prSet>
      <dgm:spPr/>
    </dgm:pt>
    <dgm:pt modelId="{3231FA72-CE08-4E25-9EA3-93E21CDDC47E}" type="pres">
      <dgm:prSet presAssocID="{901F05FC-BE01-47CB-AF59-6678D73A9F9C}" presName="circleA" presStyleLbl="node1" presStyleIdx="4" presStyleCnt="6"/>
      <dgm:spPr/>
    </dgm:pt>
    <dgm:pt modelId="{0C3EA336-AFAD-4D86-BC85-F1847494F901}" type="pres">
      <dgm:prSet presAssocID="{901F05FC-BE01-47CB-AF59-6678D73A9F9C}" presName="spaceA" presStyleCnt="0"/>
      <dgm:spPr/>
    </dgm:pt>
    <dgm:pt modelId="{0B3B42F9-1BAB-49C0-A448-124DA476270B}" type="pres">
      <dgm:prSet presAssocID="{89604ACE-0CD1-409B-A303-2DD1C49E64B9}" presName="space" presStyleCnt="0"/>
      <dgm:spPr/>
    </dgm:pt>
    <dgm:pt modelId="{2B3B5D52-D20A-404A-AD28-81118FC8B907}" type="pres">
      <dgm:prSet presAssocID="{75E42AE2-04B1-4F78-A112-1FF3320A5FC5}" presName="compositeB" presStyleCnt="0"/>
      <dgm:spPr/>
    </dgm:pt>
    <dgm:pt modelId="{24D89D97-87A8-473C-90C7-BC0D73AFE662}" type="pres">
      <dgm:prSet presAssocID="{75E42AE2-04B1-4F78-A112-1FF3320A5FC5}" presName="textB" presStyleLbl="revTx" presStyleIdx="5" presStyleCnt="6">
        <dgm:presLayoutVars>
          <dgm:bulletEnabled val="1"/>
        </dgm:presLayoutVars>
      </dgm:prSet>
      <dgm:spPr/>
    </dgm:pt>
    <dgm:pt modelId="{FE344B00-E905-465A-9970-652282BA485A}" type="pres">
      <dgm:prSet presAssocID="{75E42AE2-04B1-4F78-A112-1FF3320A5FC5}" presName="circleB" presStyleLbl="node1" presStyleIdx="5" presStyleCnt="6"/>
      <dgm:spPr/>
    </dgm:pt>
    <dgm:pt modelId="{B55A2D27-48C9-4EB8-978C-D22D1660D41D}" type="pres">
      <dgm:prSet presAssocID="{75E42AE2-04B1-4F78-A112-1FF3320A5FC5}" presName="spaceB" presStyleCnt="0"/>
      <dgm:spPr/>
    </dgm:pt>
  </dgm:ptLst>
  <dgm:cxnLst>
    <dgm:cxn modelId="{620FDA07-7EE6-4812-9056-2C1CD130ECEF}" srcId="{F416F790-C4C3-42A9-8C05-5F087BE56126}" destId="{F7F50893-7056-48F6-9520-00D46C2FBF9F}" srcOrd="0" destOrd="0" parTransId="{737DCFB7-EF26-4F42-97A6-E429140ECAEE}" sibTransId="{CCC95F03-1259-4F46-B714-D6B13E79489B}"/>
    <dgm:cxn modelId="{EB3F6D18-DE6B-47A6-9535-4EBF7A8C985A}" type="presOf" srcId="{F7F50893-7056-48F6-9520-00D46C2FBF9F}" destId="{78DFF8D2-1A1F-4BA5-8721-F92F5EE91734}" srcOrd="0" destOrd="0" presId="urn:microsoft.com/office/officeart/2005/8/layout/hProcess11"/>
    <dgm:cxn modelId="{33E22737-F465-461B-BE9C-BF936B7EAEFC}" srcId="{F416F790-C4C3-42A9-8C05-5F087BE56126}" destId="{901F05FC-BE01-47CB-AF59-6678D73A9F9C}" srcOrd="4" destOrd="0" parTransId="{BEBB48A4-BD80-4053-8743-2D264B4EBD34}" sibTransId="{89604ACE-0CD1-409B-A303-2DD1C49E64B9}"/>
    <dgm:cxn modelId="{B59BCA49-C423-4B43-A32F-8B3A96587871}" srcId="{F416F790-C4C3-42A9-8C05-5F087BE56126}" destId="{866816DB-4BD4-4F92-9B94-5B9BA39DB935}" srcOrd="3" destOrd="0" parTransId="{6C27D0D0-5FB2-4B52-8397-D4EAC939E9F2}" sibTransId="{C174A9F0-5190-4532-AE04-EA9E177FDDEF}"/>
    <dgm:cxn modelId="{6F7FF97E-3AEE-4F78-9556-A1D03C100F80}" srcId="{F416F790-C4C3-42A9-8C05-5F087BE56126}" destId="{C9A76960-D6FF-4C11-8096-3D498004F3C8}" srcOrd="1" destOrd="0" parTransId="{6D535E93-A3F8-4966-8074-F7A9CA8BFB29}" sibTransId="{028BA994-5491-414D-B748-D1EB79516F16}"/>
    <dgm:cxn modelId="{FF3FF384-3F1F-4D7E-BFFE-AE4AFC09AF3A}" type="presOf" srcId="{75E42AE2-04B1-4F78-A112-1FF3320A5FC5}" destId="{24D89D97-87A8-473C-90C7-BC0D73AFE662}" srcOrd="0" destOrd="0" presId="urn:microsoft.com/office/officeart/2005/8/layout/hProcess11"/>
    <dgm:cxn modelId="{58FAFC8A-77D1-4914-8047-39864E0A12F7}" type="presOf" srcId="{866816DB-4BD4-4F92-9B94-5B9BA39DB935}" destId="{C0E5E161-272F-405B-A108-A0082B604CED}" srcOrd="0" destOrd="0" presId="urn:microsoft.com/office/officeart/2005/8/layout/hProcess11"/>
    <dgm:cxn modelId="{3A759990-47D4-490E-A933-30BF8B1977AD}" type="presOf" srcId="{C9A76960-D6FF-4C11-8096-3D498004F3C8}" destId="{E03B2351-B38C-4EF9-BC73-4BCEFD16418B}" srcOrd="0" destOrd="0" presId="urn:microsoft.com/office/officeart/2005/8/layout/hProcess11"/>
    <dgm:cxn modelId="{2DC5DE9B-E37B-4E7F-83E4-FCF05CE75416}" type="presOf" srcId="{F416F790-C4C3-42A9-8C05-5F087BE56126}" destId="{DFFDD02F-EEE4-4808-B499-9C4EB0A8FEDD}" srcOrd="0" destOrd="0" presId="urn:microsoft.com/office/officeart/2005/8/layout/hProcess11"/>
    <dgm:cxn modelId="{29EC8EA0-DAD0-41E0-A5F5-51FE0A896F48}" type="presOf" srcId="{7F5BA4DC-4A64-4D32-837B-7830D6F41857}" destId="{CD5A9A47-9A17-4E98-9CD5-5458CF55B044}" srcOrd="0" destOrd="0" presId="urn:microsoft.com/office/officeart/2005/8/layout/hProcess11"/>
    <dgm:cxn modelId="{1124A1A0-F464-44D5-B430-B817CCEC7A1D}" srcId="{F416F790-C4C3-42A9-8C05-5F087BE56126}" destId="{75E42AE2-04B1-4F78-A112-1FF3320A5FC5}" srcOrd="5" destOrd="0" parTransId="{04188897-77EC-4D4A-8554-1C1E1F25D09A}" sibTransId="{0912E089-2505-4F50-A1F1-75964F811600}"/>
    <dgm:cxn modelId="{EB5A36D7-CAB2-44FA-A0B1-00C2FDA263CC}" type="presOf" srcId="{901F05FC-BE01-47CB-AF59-6678D73A9F9C}" destId="{C0BBE52B-D545-434E-8FE0-727815F2B848}" srcOrd="0" destOrd="0" presId="urn:microsoft.com/office/officeart/2005/8/layout/hProcess11"/>
    <dgm:cxn modelId="{5B9064D7-5AF0-40FF-AF67-609FAED2978F}" srcId="{F416F790-C4C3-42A9-8C05-5F087BE56126}" destId="{7F5BA4DC-4A64-4D32-837B-7830D6F41857}" srcOrd="2" destOrd="0" parTransId="{8BF1B7BD-8F1B-47EE-97A0-0AD452587173}" sibTransId="{F4147459-B065-4573-BC48-75D95B0A36F3}"/>
    <dgm:cxn modelId="{526F75A0-9817-4DE6-B87D-C433C2AA679F}" type="presParOf" srcId="{DFFDD02F-EEE4-4808-B499-9C4EB0A8FEDD}" destId="{A103B54A-24B8-4011-94C0-D71A1D8B5BEA}" srcOrd="0" destOrd="0" presId="urn:microsoft.com/office/officeart/2005/8/layout/hProcess11"/>
    <dgm:cxn modelId="{188859A6-845C-4396-B03B-31EDA1E60CFD}" type="presParOf" srcId="{DFFDD02F-EEE4-4808-B499-9C4EB0A8FEDD}" destId="{E0B139E3-68A8-485A-B64B-30EA9F1268F2}" srcOrd="1" destOrd="0" presId="urn:microsoft.com/office/officeart/2005/8/layout/hProcess11"/>
    <dgm:cxn modelId="{A0C2A979-09D7-46DC-9B16-68AAE4B06D6C}" type="presParOf" srcId="{E0B139E3-68A8-485A-B64B-30EA9F1268F2}" destId="{5F778AF7-CFC0-4A82-81C8-17F0AF15D152}" srcOrd="0" destOrd="0" presId="urn:microsoft.com/office/officeart/2005/8/layout/hProcess11"/>
    <dgm:cxn modelId="{A7450F1C-0099-4E27-8C14-0A1F4A6F96B3}" type="presParOf" srcId="{5F778AF7-CFC0-4A82-81C8-17F0AF15D152}" destId="{78DFF8D2-1A1F-4BA5-8721-F92F5EE91734}" srcOrd="0" destOrd="0" presId="urn:microsoft.com/office/officeart/2005/8/layout/hProcess11"/>
    <dgm:cxn modelId="{56220A0A-553E-42FE-8AEB-141B186028B4}" type="presParOf" srcId="{5F778AF7-CFC0-4A82-81C8-17F0AF15D152}" destId="{E6D40A11-4342-4D73-B400-3A3172F60D91}" srcOrd="1" destOrd="0" presId="urn:microsoft.com/office/officeart/2005/8/layout/hProcess11"/>
    <dgm:cxn modelId="{5E84A26C-B76E-426C-A3D6-0BA40E8ED019}" type="presParOf" srcId="{5F778AF7-CFC0-4A82-81C8-17F0AF15D152}" destId="{C88FC409-9BE3-40AB-B182-9B9FCB465416}" srcOrd="2" destOrd="0" presId="urn:microsoft.com/office/officeart/2005/8/layout/hProcess11"/>
    <dgm:cxn modelId="{D404D6E0-2D9A-46D1-981E-C9D07E42E96F}" type="presParOf" srcId="{E0B139E3-68A8-485A-B64B-30EA9F1268F2}" destId="{003D2ED9-29DC-4824-BB7D-9B32F9B33D63}" srcOrd="1" destOrd="0" presId="urn:microsoft.com/office/officeart/2005/8/layout/hProcess11"/>
    <dgm:cxn modelId="{8D50F5B0-A69C-4F92-AC59-EEEC844FB9B9}" type="presParOf" srcId="{E0B139E3-68A8-485A-B64B-30EA9F1268F2}" destId="{1751B747-B320-4049-B7AF-78113E585F94}" srcOrd="2" destOrd="0" presId="urn:microsoft.com/office/officeart/2005/8/layout/hProcess11"/>
    <dgm:cxn modelId="{07390E15-237D-4043-8661-AFA421CAF3D1}" type="presParOf" srcId="{1751B747-B320-4049-B7AF-78113E585F94}" destId="{E03B2351-B38C-4EF9-BC73-4BCEFD16418B}" srcOrd="0" destOrd="0" presId="urn:microsoft.com/office/officeart/2005/8/layout/hProcess11"/>
    <dgm:cxn modelId="{B62E93CB-3E05-4638-A795-D7E98730A491}" type="presParOf" srcId="{1751B747-B320-4049-B7AF-78113E585F94}" destId="{B5F5F5F7-43D9-41B9-A984-4EBCDF8CA8D6}" srcOrd="1" destOrd="0" presId="urn:microsoft.com/office/officeart/2005/8/layout/hProcess11"/>
    <dgm:cxn modelId="{0FD248DA-3402-476E-8118-5A3C00FBA610}" type="presParOf" srcId="{1751B747-B320-4049-B7AF-78113E585F94}" destId="{1F5A0C04-35F9-45B1-A521-3C1B5FE07004}" srcOrd="2" destOrd="0" presId="urn:microsoft.com/office/officeart/2005/8/layout/hProcess11"/>
    <dgm:cxn modelId="{4EE5820E-2919-462B-BEF2-4069E1796792}" type="presParOf" srcId="{E0B139E3-68A8-485A-B64B-30EA9F1268F2}" destId="{AFD93AE8-4111-48CE-BE0C-BF91617FB729}" srcOrd="3" destOrd="0" presId="urn:microsoft.com/office/officeart/2005/8/layout/hProcess11"/>
    <dgm:cxn modelId="{98E912E9-6125-4DC3-8201-2A05A7D4560F}" type="presParOf" srcId="{E0B139E3-68A8-485A-B64B-30EA9F1268F2}" destId="{31938185-2B3E-4BD5-A9DC-20D9549ED3E7}" srcOrd="4" destOrd="0" presId="urn:microsoft.com/office/officeart/2005/8/layout/hProcess11"/>
    <dgm:cxn modelId="{E5D05207-1B20-4BF5-A64F-E29B974FD417}" type="presParOf" srcId="{31938185-2B3E-4BD5-A9DC-20D9549ED3E7}" destId="{CD5A9A47-9A17-4E98-9CD5-5458CF55B044}" srcOrd="0" destOrd="0" presId="urn:microsoft.com/office/officeart/2005/8/layout/hProcess11"/>
    <dgm:cxn modelId="{7A40F143-DA72-4350-B872-66786473FEAE}" type="presParOf" srcId="{31938185-2B3E-4BD5-A9DC-20D9549ED3E7}" destId="{9DB87A6B-AAA7-424A-B343-E57417272B8C}" srcOrd="1" destOrd="0" presId="urn:microsoft.com/office/officeart/2005/8/layout/hProcess11"/>
    <dgm:cxn modelId="{57E4187B-2F69-4574-A7E6-AECCCDBC7A5F}" type="presParOf" srcId="{31938185-2B3E-4BD5-A9DC-20D9549ED3E7}" destId="{0FF35D84-306D-43A3-B8AB-125B35E8DCC8}" srcOrd="2" destOrd="0" presId="urn:microsoft.com/office/officeart/2005/8/layout/hProcess11"/>
    <dgm:cxn modelId="{0A5DE03F-A8A0-4974-B423-1B1502E394F7}" type="presParOf" srcId="{E0B139E3-68A8-485A-B64B-30EA9F1268F2}" destId="{E5683EAC-AC28-4398-B8E0-189350AD7F10}" srcOrd="5" destOrd="0" presId="urn:microsoft.com/office/officeart/2005/8/layout/hProcess11"/>
    <dgm:cxn modelId="{ACBFD8CC-EF62-4F70-BC89-0867799B7335}" type="presParOf" srcId="{E0B139E3-68A8-485A-B64B-30EA9F1268F2}" destId="{FD3EB2BF-9FDE-4FC2-88CA-BC43957DEA62}" srcOrd="6" destOrd="0" presId="urn:microsoft.com/office/officeart/2005/8/layout/hProcess11"/>
    <dgm:cxn modelId="{9462D629-F306-4E90-A08E-2C25588D3465}" type="presParOf" srcId="{FD3EB2BF-9FDE-4FC2-88CA-BC43957DEA62}" destId="{C0E5E161-272F-405B-A108-A0082B604CED}" srcOrd="0" destOrd="0" presId="urn:microsoft.com/office/officeart/2005/8/layout/hProcess11"/>
    <dgm:cxn modelId="{499F2644-F031-453D-ACF9-748CAF5CF95C}" type="presParOf" srcId="{FD3EB2BF-9FDE-4FC2-88CA-BC43957DEA62}" destId="{ABA876A2-4A41-486B-AAF6-48AAEA716DB8}" srcOrd="1" destOrd="0" presId="urn:microsoft.com/office/officeart/2005/8/layout/hProcess11"/>
    <dgm:cxn modelId="{40D16DD2-B175-4697-A745-90C1454DC1E7}" type="presParOf" srcId="{FD3EB2BF-9FDE-4FC2-88CA-BC43957DEA62}" destId="{C75EE11E-3408-4D26-AB4D-439CD85200C6}" srcOrd="2" destOrd="0" presId="urn:microsoft.com/office/officeart/2005/8/layout/hProcess11"/>
    <dgm:cxn modelId="{5DFC0BD1-1DB6-4733-BA9D-DFA83CE7F722}" type="presParOf" srcId="{E0B139E3-68A8-485A-B64B-30EA9F1268F2}" destId="{33753D6D-0309-466C-B82A-84607D51AE83}" srcOrd="7" destOrd="0" presId="urn:microsoft.com/office/officeart/2005/8/layout/hProcess11"/>
    <dgm:cxn modelId="{055063DB-3150-4BA8-8CEF-BDB9F8A8C379}" type="presParOf" srcId="{E0B139E3-68A8-485A-B64B-30EA9F1268F2}" destId="{BC8D3A1D-0213-4F60-9237-C9E4E61EAE98}" srcOrd="8" destOrd="0" presId="urn:microsoft.com/office/officeart/2005/8/layout/hProcess11"/>
    <dgm:cxn modelId="{8F90FD60-BADF-49A8-8ACA-D2530E9E8E2D}" type="presParOf" srcId="{BC8D3A1D-0213-4F60-9237-C9E4E61EAE98}" destId="{C0BBE52B-D545-434E-8FE0-727815F2B848}" srcOrd="0" destOrd="0" presId="urn:microsoft.com/office/officeart/2005/8/layout/hProcess11"/>
    <dgm:cxn modelId="{3417BFAC-A31F-4377-BEE5-0100F52F87EF}" type="presParOf" srcId="{BC8D3A1D-0213-4F60-9237-C9E4E61EAE98}" destId="{3231FA72-CE08-4E25-9EA3-93E21CDDC47E}" srcOrd="1" destOrd="0" presId="urn:microsoft.com/office/officeart/2005/8/layout/hProcess11"/>
    <dgm:cxn modelId="{54C02344-73AE-4CB4-9D77-F2E5B2611343}" type="presParOf" srcId="{BC8D3A1D-0213-4F60-9237-C9E4E61EAE98}" destId="{0C3EA336-AFAD-4D86-BC85-F1847494F901}" srcOrd="2" destOrd="0" presId="urn:microsoft.com/office/officeart/2005/8/layout/hProcess11"/>
    <dgm:cxn modelId="{6FB8F19E-383C-43B1-B755-6A2CACF6CD51}" type="presParOf" srcId="{E0B139E3-68A8-485A-B64B-30EA9F1268F2}" destId="{0B3B42F9-1BAB-49C0-A448-124DA476270B}" srcOrd="9" destOrd="0" presId="urn:microsoft.com/office/officeart/2005/8/layout/hProcess11"/>
    <dgm:cxn modelId="{1EA589EF-D8DC-460D-B657-48051DFCA764}" type="presParOf" srcId="{E0B139E3-68A8-485A-B64B-30EA9F1268F2}" destId="{2B3B5D52-D20A-404A-AD28-81118FC8B907}" srcOrd="10" destOrd="0" presId="urn:microsoft.com/office/officeart/2005/8/layout/hProcess11"/>
    <dgm:cxn modelId="{8A4F7926-E0D9-44CF-96A3-7608340362F0}" type="presParOf" srcId="{2B3B5D52-D20A-404A-AD28-81118FC8B907}" destId="{24D89D97-87A8-473C-90C7-BC0D73AFE662}" srcOrd="0" destOrd="0" presId="urn:microsoft.com/office/officeart/2005/8/layout/hProcess11"/>
    <dgm:cxn modelId="{CF227656-E8D4-4BE1-A652-E30CD7F17889}" type="presParOf" srcId="{2B3B5D52-D20A-404A-AD28-81118FC8B907}" destId="{FE344B00-E905-465A-9970-652282BA485A}" srcOrd="1" destOrd="0" presId="urn:microsoft.com/office/officeart/2005/8/layout/hProcess11"/>
    <dgm:cxn modelId="{895A5A00-8178-4FF7-8FE7-3CB7BF71F825}" type="presParOf" srcId="{2B3B5D52-D20A-404A-AD28-81118FC8B907}" destId="{B55A2D27-48C9-4EB8-978C-D22D1660D41D}"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7A2446-037B-4390-9A14-05CEF7DFCD7A}" type="doc">
      <dgm:prSet loTypeId="urn:microsoft.com/office/officeart/2011/layout/CircleProcess" loCatId="process" qsTypeId="urn:microsoft.com/office/officeart/2005/8/quickstyle/simple5" qsCatId="simple" csTypeId="urn:microsoft.com/office/officeart/2005/8/colors/accent1_2" csCatId="accent1" phldr="1"/>
      <dgm:spPr/>
      <dgm:t>
        <a:bodyPr/>
        <a:lstStyle/>
        <a:p>
          <a:endParaRPr lang="en-US"/>
        </a:p>
      </dgm:t>
    </dgm:pt>
    <dgm:pt modelId="{98E6A2EB-A2AD-484E-B45A-149A6F4D8A6A}">
      <dgm:prSet custT="1"/>
      <dgm:spPr/>
      <dgm:t>
        <a:bodyPr/>
        <a:lstStyle/>
        <a:p>
          <a:r>
            <a:rPr lang="en-US" sz="1600" b="0" dirty="0">
              <a:latin typeface="Söhne"/>
            </a:rPr>
            <a:t>Getting Response from Wikipedia</a:t>
          </a:r>
        </a:p>
      </dgm:t>
    </dgm:pt>
    <dgm:pt modelId="{1F35DCA5-2679-46D7-BB2F-2F0E63F2B167}" type="parTrans" cxnId="{3055B44F-B8E5-47AF-811A-35AE18E674D2}">
      <dgm:prSet/>
      <dgm:spPr/>
      <dgm:t>
        <a:bodyPr/>
        <a:lstStyle/>
        <a:p>
          <a:endParaRPr lang="en-US"/>
        </a:p>
      </dgm:t>
    </dgm:pt>
    <dgm:pt modelId="{499ACD4B-2609-4BC3-8DBE-BF12851240C8}" type="sibTrans" cxnId="{3055B44F-B8E5-47AF-811A-35AE18E674D2}">
      <dgm:prSet/>
      <dgm:spPr/>
      <dgm:t>
        <a:bodyPr/>
        <a:lstStyle/>
        <a:p>
          <a:endParaRPr lang="en-US"/>
        </a:p>
      </dgm:t>
    </dgm:pt>
    <dgm:pt modelId="{76A1DF60-AF0F-4517-9728-AFEC7351A0F6}">
      <dgm:prSet custT="1"/>
      <dgm:spPr/>
      <dgm:t>
        <a:bodyPr/>
        <a:lstStyle/>
        <a:p>
          <a:r>
            <a:rPr lang="en-US" sz="1600" b="0" i="0" dirty="0">
              <a:latin typeface="Söhne"/>
            </a:rPr>
            <a:t>Extract All  Data from The HTML Table Header</a:t>
          </a:r>
          <a:endParaRPr lang="en-US" sz="1600" b="0" dirty="0">
            <a:latin typeface="Söhne"/>
          </a:endParaRPr>
        </a:p>
      </dgm:t>
    </dgm:pt>
    <dgm:pt modelId="{F8DA2D49-68C5-4289-87AE-244FE445F38D}" type="parTrans" cxnId="{02FC0CA0-E40C-40D1-BB1A-DDB5479E705F}">
      <dgm:prSet/>
      <dgm:spPr/>
      <dgm:t>
        <a:bodyPr/>
        <a:lstStyle/>
        <a:p>
          <a:endParaRPr lang="en-US"/>
        </a:p>
      </dgm:t>
    </dgm:pt>
    <dgm:pt modelId="{070175CA-9C56-46EE-B559-E48CDF97958B}" type="sibTrans" cxnId="{02FC0CA0-E40C-40D1-BB1A-DDB5479E705F}">
      <dgm:prSet/>
      <dgm:spPr/>
      <dgm:t>
        <a:bodyPr/>
        <a:lstStyle/>
        <a:p>
          <a:endParaRPr lang="en-US"/>
        </a:p>
      </dgm:t>
    </dgm:pt>
    <dgm:pt modelId="{7FC2429A-1EBE-413F-84AE-25BEA281335E}">
      <dgm:prSet custT="1"/>
      <dgm:spPr/>
      <dgm:t>
        <a:bodyPr/>
        <a:lstStyle/>
        <a:p>
          <a:r>
            <a:rPr lang="en-US" sz="1600" b="0" i="0" dirty="0">
              <a:latin typeface="Söhne"/>
            </a:rPr>
            <a:t>Create a Data Frame by Parsing The HTML Tables</a:t>
          </a:r>
          <a:endParaRPr lang="en-US" sz="1600" b="0" dirty="0">
            <a:latin typeface="Söhne"/>
          </a:endParaRPr>
        </a:p>
      </dgm:t>
    </dgm:pt>
    <dgm:pt modelId="{1E06830C-095C-48A4-BDA1-82CB9CD72964}" type="parTrans" cxnId="{288C6F7D-2E6E-4272-9687-25BC20F5E6CE}">
      <dgm:prSet/>
      <dgm:spPr/>
      <dgm:t>
        <a:bodyPr/>
        <a:lstStyle/>
        <a:p>
          <a:endParaRPr lang="en-US"/>
        </a:p>
      </dgm:t>
    </dgm:pt>
    <dgm:pt modelId="{83473F3F-D46C-4E44-AC87-3C7F3BC99C11}" type="sibTrans" cxnId="{288C6F7D-2E6E-4272-9687-25BC20F5E6CE}">
      <dgm:prSet/>
      <dgm:spPr/>
      <dgm:t>
        <a:bodyPr/>
        <a:lstStyle/>
        <a:p>
          <a:endParaRPr lang="en-US"/>
        </a:p>
      </dgm:t>
    </dgm:pt>
    <dgm:pt modelId="{C35217E6-D7C4-42E5-9F4C-FC5B3EAFA7BF}" type="pres">
      <dgm:prSet presAssocID="{777A2446-037B-4390-9A14-05CEF7DFCD7A}" presName="Name0" presStyleCnt="0">
        <dgm:presLayoutVars>
          <dgm:chMax val="11"/>
          <dgm:chPref val="11"/>
          <dgm:dir/>
          <dgm:resizeHandles/>
        </dgm:presLayoutVars>
      </dgm:prSet>
      <dgm:spPr/>
    </dgm:pt>
    <dgm:pt modelId="{3B6985D2-E264-4D05-8CDB-10F634B04F21}" type="pres">
      <dgm:prSet presAssocID="{7FC2429A-1EBE-413F-84AE-25BEA281335E}" presName="Accent3" presStyleCnt="0"/>
      <dgm:spPr/>
    </dgm:pt>
    <dgm:pt modelId="{8AD352D8-EA63-4068-8455-5C4ED3B1B822}" type="pres">
      <dgm:prSet presAssocID="{7FC2429A-1EBE-413F-84AE-25BEA281335E}" presName="Accent" presStyleLbl="node1" presStyleIdx="0" presStyleCnt="3"/>
      <dgm:spPr/>
    </dgm:pt>
    <dgm:pt modelId="{03BB92E9-0C53-43D8-AA1D-C6F1C438B67D}" type="pres">
      <dgm:prSet presAssocID="{7FC2429A-1EBE-413F-84AE-25BEA281335E}" presName="ParentBackground3" presStyleCnt="0"/>
      <dgm:spPr/>
    </dgm:pt>
    <dgm:pt modelId="{FE8D4EDB-CBBE-46C8-8D7C-B740EE4B4850}" type="pres">
      <dgm:prSet presAssocID="{7FC2429A-1EBE-413F-84AE-25BEA281335E}" presName="ParentBackground" presStyleLbl="fgAcc1" presStyleIdx="0" presStyleCnt="3"/>
      <dgm:spPr/>
    </dgm:pt>
    <dgm:pt modelId="{97EF505B-40BE-4714-8EF6-D51CA5D2F968}" type="pres">
      <dgm:prSet presAssocID="{7FC2429A-1EBE-413F-84AE-25BEA281335E}" presName="Parent3" presStyleLbl="revTx" presStyleIdx="0" presStyleCnt="0">
        <dgm:presLayoutVars>
          <dgm:chMax val="1"/>
          <dgm:chPref val="1"/>
          <dgm:bulletEnabled val="1"/>
        </dgm:presLayoutVars>
      </dgm:prSet>
      <dgm:spPr/>
    </dgm:pt>
    <dgm:pt modelId="{C70394EC-E942-4318-9426-CDD60BA6B1BF}" type="pres">
      <dgm:prSet presAssocID="{76A1DF60-AF0F-4517-9728-AFEC7351A0F6}" presName="Accent2" presStyleCnt="0"/>
      <dgm:spPr/>
    </dgm:pt>
    <dgm:pt modelId="{F3A631ED-2EDE-45BF-99DB-91A0A911E7F9}" type="pres">
      <dgm:prSet presAssocID="{76A1DF60-AF0F-4517-9728-AFEC7351A0F6}" presName="Accent" presStyleLbl="node1" presStyleIdx="1" presStyleCnt="3"/>
      <dgm:spPr/>
    </dgm:pt>
    <dgm:pt modelId="{E5C1A34B-2E69-4016-B597-34C4CBC2A763}" type="pres">
      <dgm:prSet presAssocID="{76A1DF60-AF0F-4517-9728-AFEC7351A0F6}" presName="ParentBackground2" presStyleCnt="0"/>
      <dgm:spPr/>
    </dgm:pt>
    <dgm:pt modelId="{0DD26CE3-CBED-4461-8221-50DCAB11988D}" type="pres">
      <dgm:prSet presAssocID="{76A1DF60-AF0F-4517-9728-AFEC7351A0F6}" presName="ParentBackground" presStyleLbl="fgAcc1" presStyleIdx="1" presStyleCnt="3"/>
      <dgm:spPr/>
    </dgm:pt>
    <dgm:pt modelId="{1A47516A-712B-4C48-B68F-B6AD25BB58EB}" type="pres">
      <dgm:prSet presAssocID="{76A1DF60-AF0F-4517-9728-AFEC7351A0F6}" presName="Parent2" presStyleLbl="revTx" presStyleIdx="0" presStyleCnt="0">
        <dgm:presLayoutVars>
          <dgm:chMax val="1"/>
          <dgm:chPref val="1"/>
          <dgm:bulletEnabled val="1"/>
        </dgm:presLayoutVars>
      </dgm:prSet>
      <dgm:spPr/>
    </dgm:pt>
    <dgm:pt modelId="{CE6119F1-DE1D-475D-BD9E-E345DF99A92D}" type="pres">
      <dgm:prSet presAssocID="{98E6A2EB-A2AD-484E-B45A-149A6F4D8A6A}" presName="Accent1" presStyleCnt="0"/>
      <dgm:spPr/>
    </dgm:pt>
    <dgm:pt modelId="{7E464AEF-3F43-43D6-A1C4-BC986659724F}" type="pres">
      <dgm:prSet presAssocID="{98E6A2EB-A2AD-484E-B45A-149A6F4D8A6A}" presName="Accent" presStyleLbl="node1" presStyleIdx="2" presStyleCnt="3"/>
      <dgm:spPr/>
    </dgm:pt>
    <dgm:pt modelId="{9B4CC601-C8E3-440A-AD36-0236D1DE18EB}" type="pres">
      <dgm:prSet presAssocID="{98E6A2EB-A2AD-484E-B45A-149A6F4D8A6A}" presName="ParentBackground1" presStyleCnt="0"/>
      <dgm:spPr/>
    </dgm:pt>
    <dgm:pt modelId="{3A48F9BC-B252-4DF4-857C-E1B41E072995}" type="pres">
      <dgm:prSet presAssocID="{98E6A2EB-A2AD-484E-B45A-149A6F4D8A6A}" presName="ParentBackground" presStyleLbl="fgAcc1" presStyleIdx="2" presStyleCnt="3"/>
      <dgm:spPr/>
    </dgm:pt>
    <dgm:pt modelId="{1F06893F-7475-4A47-AF76-C33BB3D03741}" type="pres">
      <dgm:prSet presAssocID="{98E6A2EB-A2AD-484E-B45A-149A6F4D8A6A}" presName="Parent1" presStyleLbl="revTx" presStyleIdx="0" presStyleCnt="0">
        <dgm:presLayoutVars>
          <dgm:chMax val="1"/>
          <dgm:chPref val="1"/>
          <dgm:bulletEnabled val="1"/>
        </dgm:presLayoutVars>
      </dgm:prSet>
      <dgm:spPr/>
    </dgm:pt>
  </dgm:ptLst>
  <dgm:cxnLst>
    <dgm:cxn modelId="{3ABBB520-9D45-41FE-8429-65E9E6A2F74A}" type="presOf" srcId="{98E6A2EB-A2AD-484E-B45A-149A6F4D8A6A}" destId="{1F06893F-7475-4A47-AF76-C33BB3D03741}" srcOrd="1" destOrd="0" presId="urn:microsoft.com/office/officeart/2011/layout/CircleProcess"/>
    <dgm:cxn modelId="{E1ECB564-308E-4A42-8225-D0534D1BCF12}" type="presOf" srcId="{777A2446-037B-4390-9A14-05CEF7DFCD7A}" destId="{C35217E6-D7C4-42E5-9F4C-FC5B3EAFA7BF}" srcOrd="0" destOrd="0" presId="urn:microsoft.com/office/officeart/2011/layout/CircleProcess"/>
    <dgm:cxn modelId="{B0B55846-9DD7-40E9-9528-8981A95D2E65}" type="presOf" srcId="{76A1DF60-AF0F-4517-9728-AFEC7351A0F6}" destId="{0DD26CE3-CBED-4461-8221-50DCAB11988D}" srcOrd="0" destOrd="0" presId="urn:microsoft.com/office/officeart/2011/layout/CircleProcess"/>
    <dgm:cxn modelId="{3055B44F-B8E5-47AF-811A-35AE18E674D2}" srcId="{777A2446-037B-4390-9A14-05CEF7DFCD7A}" destId="{98E6A2EB-A2AD-484E-B45A-149A6F4D8A6A}" srcOrd="0" destOrd="0" parTransId="{1F35DCA5-2679-46D7-BB2F-2F0E63F2B167}" sibTransId="{499ACD4B-2609-4BC3-8DBE-BF12851240C8}"/>
    <dgm:cxn modelId="{851BFF50-018B-45B4-913C-31F3656F995E}" type="presOf" srcId="{7FC2429A-1EBE-413F-84AE-25BEA281335E}" destId="{97EF505B-40BE-4714-8EF6-D51CA5D2F968}" srcOrd="1" destOrd="0" presId="urn:microsoft.com/office/officeart/2011/layout/CircleProcess"/>
    <dgm:cxn modelId="{288C6F7D-2E6E-4272-9687-25BC20F5E6CE}" srcId="{777A2446-037B-4390-9A14-05CEF7DFCD7A}" destId="{7FC2429A-1EBE-413F-84AE-25BEA281335E}" srcOrd="2" destOrd="0" parTransId="{1E06830C-095C-48A4-BDA1-82CB9CD72964}" sibTransId="{83473F3F-D46C-4E44-AC87-3C7F3BC99C11}"/>
    <dgm:cxn modelId="{6DF59593-8BA3-4CB1-A3FC-D7A147BC1A4B}" type="presOf" srcId="{98E6A2EB-A2AD-484E-B45A-149A6F4D8A6A}" destId="{3A48F9BC-B252-4DF4-857C-E1B41E072995}" srcOrd="0" destOrd="0" presId="urn:microsoft.com/office/officeart/2011/layout/CircleProcess"/>
    <dgm:cxn modelId="{02FC0CA0-E40C-40D1-BB1A-DDB5479E705F}" srcId="{777A2446-037B-4390-9A14-05CEF7DFCD7A}" destId="{76A1DF60-AF0F-4517-9728-AFEC7351A0F6}" srcOrd="1" destOrd="0" parTransId="{F8DA2D49-68C5-4289-87AE-244FE445F38D}" sibTransId="{070175CA-9C56-46EE-B559-E48CDF97958B}"/>
    <dgm:cxn modelId="{58635AC3-5348-48A2-822F-9F532B76F659}" type="presOf" srcId="{76A1DF60-AF0F-4517-9728-AFEC7351A0F6}" destId="{1A47516A-712B-4C48-B68F-B6AD25BB58EB}" srcOrd="1" destOrd="0" presId="urn:microsoft.com/office/officeart/2011/layout/CircleProcess"/>
    <dgm:cxn modelId="{C6B935DE-B411-47C8-8DA3-04D70295751F}" type="presOf" srcId="{7FC2429A-1EBE-413F-84AE-25BEA281335E}" destId="{FE8D4EDB-CBBE-46C8-8D7C-B740EE4B4850}" srcOrd="0" destOrd="0" presId="urn:microsoft.com/office/officeart/2011/layout/CircleProcess"/>
    <dgm:cxn modelId="{8E85CF64-9869-4213-AFBC-1FAA0D551A3E}" type="presParOf" srcId="{C35217E6-D7C4-42E5-9F4C-FC5B3EAFA7BF}" destId="{3B6985D2-E264-4D05-8CDB-10F634B04F21}" srcOrd="0" destOrd="0" presId="urn:microsoft.com/office/officeart/2011/layout/CircleProcess"/>
    <dgm:cxn modelId="{DA7F8AC3-B4B1-41A9-B0DA-D5488C4A328A}" type="presParOf" srcId="{3B6985D2-E264-4D05-8CDB-10F634B04F21}" destId="{8AD352D8-EA63-4068-8455-5C4ED3B1B822}" srcOrd="0" destOrd="0" presId="urn:microsoft.com/office/officeart/2011/layout/CircleProcess"/>
    <dgm:cxn modelId="{71135DF8-14A6-433A-8775-9765628E4906}" type="presParOf" srcId="{C35217E6-D7C4-42E5-9F4C-FC5B3EAFA7BF}" destId="{03BB92E9-0C53-43D8-AA1D-C6F1C438B67D}" srcOrd="1" destOrd="0" presId="urn:microsoft.com/office/officeart/2011/layout/CircleProcess"/>
    <dgm:cxn modelId="{A68A3149-B4B4-44D3-9C07-5840D28A1D4B}" type="presParOf" srcId="{03BB92E9-0C53-43D8-AA1D-C6F1C438B67D}" destId="{FE8D4EDB-CBBE-46C8-8D7C-B740EE4B4850}" srcOrd="0" destOrd="0" presId="urn:microsoft.com/office/officeart/2011/layout/CircleProcess"/>
    <dgm:cxn modelId="{ECA36BF2-0083-4BE7-A781-405632142A8F}" type="presParOf" srcId="{C35217E6-D7C4-42E5-9F4C-FC5B3EAFA7BF}" destId="{97EF505B-40BE-4714-8EF6-D51CA5D2F968}" srcOrd="2" destOrd="0" presId="urn:microsoft.com/office/officeart/2011/layout/CircleProcess"/>
    <dgm:cxn modelId="{F41E1D22-3FF9-4B96-9688-F9CBB0CB1006}" type="presParOf" srcId="{C35217E6-D7C4-42E5-9F4C-FC5B3EAFA7BF}" destId="{C70394EC-E942-4318-9426-CDD60BA6B1BF}" srcOrd="3" destOrd="0" presId="urn:microsoft.com/office/officeart/2011/layout/CircleProcess"/>
    <dgm:cxn modelId="{3C0CED3E-619C-4D49-A8C7-88B9EBBA98AE}" type="presParOf" srcId="{C70394EC-E942-4318-9426-CDD60BA6B1BF}" destId="{F3A631ED-2EDE-45BF-99DB-91A0A911E7F9}" srcOrd="0" destOrd="0" presId="urn:microsoft.com/office/officeart/2011/layout/CircleProcess"/>
    <dgm:cxn modelId="{C6D4476B-6741-4CBC-B76C-BDF944130968}" type="presParOf" srcId="{C35217E6-D7C4-42E5-9F4C-FC5B3EAFA7BF}" destId="{E5C1A34B-2E69-4016-B597-34C4CBC2A763}" srcOrd="4" destOrd="0" presId="urn:microsoft.com/office/officeart/2011/layout/CircleProcess"/>
    <dgm:cxn modelId="{71BB8F86-05AE-45CD-AD1F-B756FA12F797}" type="presParOf" srcId="{E5C1A34B-2E69-4016-B597-34C4CBC2A763}" destId="{0DD26CE3-CBED-4461-8221-50DCAB11988D}" srcOrd="0" destOrd="0" presId="urn:microsoft.com/office/officeart/2011/layout/CircleProcess"/>
    <dgm:cxn modelId="{6F2FB35F-A84F-4238-8708-A51BA1598B86}" type="presParOf" srcId="{C35217E6-D7C4-42E5-9F4C-FC5B3EAFA7BF}" destId="{1A47516A-712B-4C48-B68F-B6AD25BB58EB}" srcOrd="5" destOrd="0" presId="urn:microsoft.com/office/officeart/2011/layout/CircleProcess"/>
    <dgm:cxn modelId="{22E3C253-271C-4C18-BE6B-B9130909C10D}" type="presParOf" srcId="{C35217E6-D7C4-42E5-9F4C-FC5B3EAFA7BF}" destId="{CE6119F1-DE1D-475D-BD9E-E345DF99A92D}" srcOrd="6" destOrd="0" presId="urn:microsoft.com/office/officeart/2011/layout/CircleProcess"/>
    <dgm:cxn modelId="{39F793A0-460B-4B9F-BB37-4C79288992E2}" type="presParOf" srcId="{CE6119F1-DE1D-475D-BD9E-E345DF99A92D}" destId="{7E464AEF-3F43-43D6-A1C4-BC986659724F}" srcOrd="0" destOrd="0" presId="urn:microsoft.com/office/officeart/2011/layout/CircleProcess"/>
    <dgm:cxn modelId="{A6588C8E-D068-4E62-8CA6-821189B0979F}" type="presParOf" srcId="{C35217E6-D7C4-42E5-9F4C-FC5B3EAFA7BF}" destId="{9B4CC601-C8E3-440A-AD36-0236D1DE18EB}" srcOrd="7" destOrd="0" presId="urn:microsoft.com/office/officeart/2011/layout/CircleProcess"/>
    <dgm:cxn modelId="{622C9347-1A52-4FAE-8CEC-360E69BEB87E}" type="presParOf" srcId="{9B4CC601-C8E3-440A-AD36-0236D1DE18EB}" destId="{3A48F9BC-B252-4DF4-857C-E1B41E072995}" srcOrd="0" destOrd="0" presId="urn:microsoft.com/office/officeart/2011/layout/CircleProcess"/>
    <dgm:cxn modelId="{1CC0644B-A0C5-4B63-B90D-12E519DB074D}" type="presParOf" srcId="{C35217E6-D7C4-42E5-9F4C-FC5B3EAFA7BF}" destId="{1F06893F-7475-4A47-AF76-C33BB3D03741}" srcOrd="8" destOrd="0" presId="urn:microsoft.com/office/officeart/2011/layout/Circl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ED125A-20C2-406F-BF11-E18C097EE7E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23E08FDB-2F33-4A3C-AB2B-AC74BCF07DD9}">
      <dgm:prSet/>
      <dgm:spPr/>
      <dgm:t>
        <a:bodyPr/>
        <a:lstStyle/>
        <a:p>
          <a:r>
            <a:rPr lang="en-US" dirty="0"/>
            <a:t>To visualize the Launch Data into an interactive map, we took the Latitude and Longitude Coordinates at each launch site and  added a Circle Marker around each launch site with a label of the name of the launch site.</a:t>
          </a:r>
        </a:p>
      </dgm:t>
    </dgm:pt>
    <dgm:pt modelId="{7DD1ED40-B122-45FC-A936-7F3E8E90D9F7}" type="parTrans" cxnId="{2A7A62BD-1467-4E61-80AB-0B0825FEC741}">
      <dgm:prSet/>
      <dgm:spPr/>
      <dgm:t>
        <a:bodyPr/>
        <a:lstStyle/>
        <a:p>
          <a:endParaRPr lang="en-US"/>
        </a:p>
      </dgm:t>
    </dgm:pt>
    <dgm:pt modelId="{104244FD-F7B1-4E65-909E-5A4D2B6968FD}" type="sibTrans" cxnId="{2A7A62BD-1467-4E61-80AB-0B0825FEC741}">
      <dgm:prSet/>
      <dgm:spPr/>
      <dgm:t>
        <a:bodyPr/>
        <a:lstStyle/>
        <a:p>
          <a:endParaRPr lang="en-US"/>
        </a:p>
      </dgm:t>
    </dgm:pt>
    <dgm:pt modelId="{4BE7154F-F327-4F16-B5A5-23F0C98C5FC2}">
      <dgm:prSet/>
      <dgm:spPr/>
      <dgm:t>
        <a:bodyPr/>
        <a:lstStyle/>
        <a:p>
          <a:r>
            <a:rPr lang="en-US" dirty="0"/>
            <a:t>We assigned the </a:t>
          </a:r>
          <a:r>
            <a:rPr lang="en-US" dirty="0" err="1"/>
            <a:t>dataframe</a:t>
          </a:r>
          <a:r>
            <a:rPr lang="en-US" dirty="0"/>
            <a:t> </a:t>
          </a:r>
          <a:r>
            <a:rPr lang="en-US" dirty="0" err="1"/>
            <a:t>launch_outcomes</a:t>
          </a:r>
          <a:r>
            <a:rPr lang="en-US" dirty="0"/>
            <a:t>(failures, successes) to classes 0 and 1 with Green and Red markers on the map in a </a:t>
          </a:r>
          <a:r>
            <a:rPr lang="en-US" dirty="0" err="1"/>
            <a:t>MarkerCluster</a:t>
          </a:r>
          <a:r>
            <a:rPr lang="en-US" dirty="0"/>
            <a:t>()</a:t>
          </a:r>
        </a:p>
      </dgm:t>
    </dgm:pt>
    <dgm:pt modelId="{490A7A39-7013-4569-910C-3E12E1693CDC}" type="parTrans" cxnId="{F960C7CF-5896-4158-90B3-E44CCA122E29}">
      <dgm:prSet/>
      <dgm:spPr/>
      <dgm:t>
        <a:bodyPr/>
        <a:lstStyle/>
        <a:p>
          <a:endParaRPr lang="en-US"/>
        </a:p>
      </dgm:t>
    </dgm:pt>
    <dgm:pt modelId="{4AB51D6E-B90C-4F64-86F4-7E644DB49FFB}" type="sibTrans" cxnId="{F960C7CF-5896-4158-90B3-E44CCA122E29}">
      <dgm:prSet/>
      <dgm:spPr/>
      <dgm:t>
        <a:bodyPr/>
        <a:lstStyle/>
        <a:p>
          <a:endParaRPr lang="en-US"/>
        </a:p>
      </dgm:t>
    </dgm:pt>
    <dgm:pt modelId="{FBBF7D1B-A379-4A9A-8AB9-14DBE2C9FE61}">
      <dgm:prSet/>
      <dgm:spPr/>
      <dgm:t>
        <a:bodyPr/>
        <a:lstStyle/>
        <a:p>
          <a:r>
            <a:rPr lang="en-US" dirty="0"/>
            <a:t>Using Haversine’s formula we calculated the distance from the Launch Site to measure patterns Lines are drawn on the map to measure distance to landmarks.</a:t>
          </a:r>
        </a:p>
      </dgm:t>
    </dgm:pt>
    <dgm:pt modelId="{5CFDD23C-7F7D-4D69-80E1-9B4F364A99D6}" type="parTrans" cxnId="{4CB53F88-51BE-415E-A893-BE6616CE163B}">
      <dgm:prSet/>
      <dgm:spPr/>
      <dgm:t>
        <a:bodyPr/>
        <a:lstStyle/>
        <a:p>
          <a:endParaRPr lang="en-US"/>
        </a:p>
      </dgm:t>
    </dgm:pt>
    <dgm:pt modelId="{F99F782B-0777-4DDA-B4CC-A96DE851B614}" type="sibTrans" cxnId="{4CB53F88-51BE-415E-A893-BE6616CE163B}">
      <dgm:prSet/>
      <dgm:spPr/>
      <dgm:t>
        <a:bodyPr/>
        <a:lstStyle/>
        <a:p>
          <a:endParaRPr lang="en-US"/>
        </a:p>
      </dgm:t>
    </dgm:pt>
    <dgm:pt modelId="{C1735C81-09B7-4506-9090-83CDA676E303}" type="pres">
      <dgm:prSet presAssocID="{42ED125A-20C2-406F-BF11-E18C097EE7EF}" presName="linear" presStyleCnt="0">
        <dgm:presLayoutVars>
          <dgm:animLvl val="lvl"/>
          <dgm:resizeHandles val="exact"/>
        </dgm:presLayoutVars>
      </dgm:prSet>
      <dgm:spPr/>
    </dgm:pt>
    <dgm:pt modelId="{8E80D38C-2D90-4823-AD34-98E2E7FF0D9B}" type="pres">
      <dgm:prSet presAssocID="{23E08FDB-2F33-4A3C-AB2B-AC74BCF07DD9}" presName="parentText" presStyleLbl="node1" presStyleIdx="0" presStyleCnt="3">
        <dgm:presLayoutVars>
          <dgm:chMax val="0"/>
          <dgm:bulletEnabled val="1"/>
        </dgm:presLayoutVars>
      </dgm:prSet>
      <dgm:spPr/>
    </dgm:pt>
    <dgm:pt modelId="{D490977C-96F3-413D-A076-0164B33DDA7D}" type="pres">
      <dgm:prSet presAssocID="{104244FD-F7B1-4E65-909E-5A4D2B6968FD}" presName="spacer" presStyleCnt="0"/>
      <dgm:spPr/>
    </dgm:pt>
    <dgm:pt modelId="{89685F9B-E18F-4FF7-88C8-3875F35EF5D0}" type="pres">
      <dgm:prSet presAssocID="{4BE7154F-F327-4F16-B5A5-23F0C98C5FC2}" presName="parentText" presStyleLbl="node1" presStyleIdx="1" presStyleCnt="3">
        <dgm:presLayoutVars>
          <dgm:chMax val="0"/>
          <dgm:bulletEnabled val="1"/>
        </dgm:presLayoutVars>
      </dgm:prSet>
      <dgm:spPr/>
    </dgm:pt>
    <dgm:pt modelId="{392B3C2E-9CB8-42B9-A7B6-E26825CF7CD0}" type="pres">
      <dgm:prSet presAssocID="{4AB51D6E-B90C-4F64-86F4-7E644DB49FFB}" presName="spacer" presStyleCnt="0"/>
      <dgm:spPr/>
    </dgm:pt>
    <dgm:pt modelId="{4D9D75CB-3D46-4D09-A117-0D98C7053371}" type="pres">
      <dgm:prSet presAssocID="{FBBF7D1B-A379-4A9A-8AB9-14DBE2C9FE61}" presName="parentText" presStyleLbl="node1" presStyleIdx="2" presStyleCnt="3">
        <dgm:presLayoutVars>
          <dgm:chMax val="0"/>
          <dgm:bulletEnabled val="1"/>
        </dgm:presLayoutVars>
      </dgm:prSet>
      <dgm:spPr/>
    </dgm:pt>
  </dgm:ptLst>
  <dgm:cxnLst>
    <dgm:cxn modelId="{0CCD4324-4846-4336-AEBD-571AA705E13C}" type="presOf" srcId="{23E08FDB-2F33-4A3C-AB2B-AC74BCF07DD9}" destId="{8E80D38C-2D90-4823-AD34-98E2E7FF0D9B}" srcOrd="0" destOrd="0" presId="urn:microsoft.com/office/officeart/2005/8/layout/vList2"/>
    <dgm:cxn modelId="{3F88F465-6D1D-44A2-A192-15658C94704E}" type="presOf" srcId="{4BE7154F-F327-4F16-B5A5-23F0C98C5FC2}" destId="{89685F9B-E18F-4FF7-88C8-3875F35EF5D0}" srcOrd="0" destOrd="0" presId="urn:microsoft.com/office/officeart/2005/8/layout/vList2"/>
    <dgm:cxn modelId="{4CB53F88-51BE-415E-A893-BE6616CE163B}" srcId="{42ED125A-20C2-406F-BF11-E18C097EE7EF}" destId="{FBBF7D1B-A379-4A9A-8AB9-14DBE2C9FE61}" srcOrd="2" destOrd="0" parTransId="{5CFDD23C-7F7D-4D69-80E1-9B4F364A99D6}" sibTransId="{F99F782B-0777-4DDA-B4CC-A96DE851B614}"/>
    <dgm:cxn modelId="{CFBEDEB1-EDD8-413D-904D-8311B013DF6E}" type="presOf" srcId="{FBBF7D1B-A379-4A9A-8AB9-14DBE2C9FE61}" destId="{4D9D75CB-3D46-4D09-A117-0D98C7053371}" srcOrd="0" destOrd="0" presId="urn:microsoft.com/office/officeart/2005/8/layout/vList2"/>
    <dgm:cxn modelId="{2A7A62BD-1467-4E61-80AB-0B0825FEC741}" srcId="{42ED125A-20C2-406F-BF11-E18C097EE7EF}" destId="{23E08FDB-2F33-4A3C-AB2B-AC74BCF07DD9}" srcOrd="0" destOrd="0" parTransId="{7DD1ED40-B122-45FC-A936-7F3E8E90D9F7}" sibTransId="{104244FD-F7B1-4E65-909E-5A4D2B6968FD}"/>
    <dgm:cxn modelId="{F960C7CF-5896-4158-90B3-E44CCA122E29}" srcId="{42ED125A-20C2-406F-BF11-E18C097EE7EF}" destId="{4BE7154F-F327-4F16-B5A5-23F0C98C5FC2}" srcOrd="1" destOrd="0" parTransId="{490A7A39-7013-4569-910C-3E12E1693CDC}" sibTransId="{4AB51D6E-B90C-4F64-86F4-7E644DB49FFB}"/>
    <dgm:cxn modelId="{72A220F7-038E-4FBF-AEAC-CD8DC3B38DF0}" type="presOf" srcId="{42ED125A-20C2-406F-BF11-E18C097EE7EF}" destId="{C1735C81-09B7-4506-9090-83CDA676E303}" srcOrd="0" destOrd="0" presId="urn:microsoft.com/office/officeart/2005/8/layout/vList2"/>
    <dgm:cxn modelId="{B735EB0E-83C9-47E9-BD48-89265154F079}" type="presParOf" srcId="{C1735C81-09B7-4506-9090-83CDA676E303}" destId="{8E80D38C-2D90-4823-AD34-98E2E7FF0D9B}" srcOrd="0" destOrd="0" presId="urn:microsoft.com/office/officeart/2005/8/layout/vList2"/>
    <dgm:cxn modelId="{05250487-E1D1-46A3-AFD5-5E231E599043}" type="presParOf" srcId="{C1735C81-09B7-4506-9090-83CDA676E303}" destId="{D490977C-96F3-413D-A076-0164B33DDA7D}" srcOrd="1" destOrd="0" presId="urn:microsoft.com/office/officeart/2005/8/layout/vList2"/>
    <dgm:cxn modelId="{A7B19FF9-04A4-4162-9E5B-E8999ECD746B}" type="presParOf" srcId="{C1735C81-09B7-4506-9090-83CDA676E303}" destId="{89685F9B-E18F-4FF7-88C8-3875F35EF5D0}" srcOrd="2" destOrd="0" presId="urn:microsoft.com/office/officeart/2005/8/layout/vList2"/>
    <dgm:cxn modelId="{112C870A-1405-48C8-B2D6-8DBC9D806FE0}" type="presParOf" srcId="{C1735C81-09B7-4506-9090-83CDA676E303}" destId="{392B3C2E-9CB8-42B9-A7B6-E26825CF7CD0}" srcOrd="3" destOrd="0" presId="urn:microsoft.com/office/officeart/2005/8/layout/vList2"/>
    <dgm:cxn modelId="{18EB3EA8-17FB-42D2-A64D-3623533B0422}" type="presParOf" srcId="{C1735C81-09B7-4506-9090-83CDA676E303}" destId="{4D9D75CB-3D46-4D09-A117-0D98C7053371}"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33804-58EC-41D4-9CD6-4BF7E6F068EC}">
      <dsp:nvSpPr>
        <dsp:cNvPr id="0" name=""/>
        <dsp:cNvSpPr/>
      </dsp:nvSpPr>
      <dsp:spPr>
        <a:xfrm>
          <a:off x="0" y="102619"/>
          <a:ext cx="8607892" cy="9504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Executive Summary</a:t>
          </a:r>
        </a:p>
      </dsp:txBody>
      <dsp:txXfrm>
        <a:off x="0" y="102619"/>
        <a:ext cx="8607892" cy="633600"/>
      </dsp:txXfrm>
    </dsp:sp>
    <dsp:sp modelId="{1426C6C4-F8DB-4985-8B79-63130F8203C2}">
      <dsp:nvSpPr>
        <dsp:cNvPr id="0" name=""/>
        <dsp:cNvSpPr/>
      </dsp:nvSpPr>
      <dsp:spPr>
        <a:xfrm>
          <a:off x="1763062" y="736220"/>
          <a:ext cx="8607892" cy="4435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accent1"/>
              </a:solidFill>
            </a:rPr>
            <a:t>Data collection methodology</a:t>
          </a:r>
        </a:p>
        <a:p>
          <a:pPr marL="457200" lvl="2" indent="-228600" algn="l" defTabSz="977900">
            <a:lnSpc>
              <a:spcPct val="90000"/>
            </a:lnSpc>
            <a:spcBef>
              <a:spcPct val="0"/>
            </a:spcBef>
            <a:spcAft>
              <a:spcPct val="15000"/>
            </a:spcAft>
            <a:buChar char="•"/>
          </a:pPr>
          <a:r>
            <a:rPr lang="en-US" sz="2200" kern="1200" dirty="0"/>
            <a:t>Space X Rest API</a:t>
          </a:r>
        </a:p>
        <a:p>
          <a:pPr marL="457200" lvl="2" indent="-228600" algn="l" defTabSz="977900">
            <a:lnSpc>
              <a:spcPct val="90000"/>
            </a:lnSpc>
            <a:spcBef>
              <a:spcPct val="0"/>
            </a:spcBef>
            <a:spcAft>
              <a:spcPct val="15000"/>
            </a:spcAft>
            <a:buChar char="•"/>
          </a:pPr>
          <a:r>
            <a:rPr lang="en-US" sz="2200" kern="1200" dirty="0"/>
            <a:t>Web Scrapping from Wikipedia</a:t>
          </a:r>
        </a:p>
        <a:p>
          <a:pPr marL="228600" lvl="1" indent="-228600" algn="l" defTabSz="977900">
            <a:lnSpc>
              <a:spcPct val="90000"/>
            </a:lnSpc>
            <a:spcBef>
              <a:spcPct val="0"/>
            </a:spcBef>
            <a:spcAft>
              <a:spcPct val="15000"/>
            </a:spcAft>
            <a:buChar char="•"/>
          </a:pPr>
          <a:r>
            <a:rPr lang="en-US" sz="2200" kern="1200" dirty="0">
              <a:solidFill>
                <a:schemeClr val="accent1"/>
              </a:solidFill>
            </a:rPr>
            <a:t>Perform data wrangling</a:t>
          </a:r>
        </a:p>
        <a:p>
          <a:pPr marL="457200" lvl="2" indent="-228600" algn="l" defTabSz="977900">
            <a:lnSpc>
              <a:spcPct val="90000"/>
            </a:lnSpc>
            <a:spcBef>
              <a:spcPct val="0"/>
            </a:spcBef>
            <a:spcAft>
              <a:spcPct val="15000"/>
            </a:spcAft>
            <a:buChar char="•"/>
          </a:pPr>
          <a:r>
            <a:rPr lang="en-US" sz="2200" kern="1200" dirty="0"/>
            <a:t>One-Hot Encoding to convert categorical data into numerical data that machine learning models can process.</a:t>
          </a:r>
        </a:p>
        <a:p>
          <a:pPr marL="228600" lvl="1" indent="-228600" algn="l" defTabSz="977900">
            <a:lnSpc>
              <a:spcPct val="90000"/>
            </a:lnSpc>
            <a:spcBef>
              <a:spcPct val="0"/>
            </a:spcBef>
            <a:spcAft>
              <a:spcPct val="15000"/>
            </a:spcAft>
            <a:buChar char="•"/>
          </a:pPr>
          <a:r>
            <a:rPr lang="en-US" sz="2200" kern="1200" dirty="0">
              <a:solidFill>
                <a:schemeClr val="accent1"/>
              </a:solidFill>
            </a:rPr>
            <a:t>Perform exploratory data analysis (EDA) using visualization and SQL</a:t>
          </a:r>
        </a:p>
        <a:p>
          <a:pPr marL="457200" lvl="2" indent="-228600" algn="l" defTabSz="977900">
            <a:lnSpc>
              <a:spcPct val="90000"/>
            </a:lnSpc>
            <a:spcBef>
              <a:spcPct val="0"/>
            </a:spcBef>
            <a:spcAft>
              <a:spcPct val="15000"/>
            </a:spcAft>
            <a:buChar char="•"/>
          </a:pPr>
          <a:r>
            <a:rPr lang="en-US" sz="2200" kern="1200"/>
            <a:t>Plotting to show relationships between variables</a:t>
          </a:r>
        </a:p>
        <a:p>
          <a:pPr marL="228600" lvl="1" indent="-228600" algn="l" defTabSz="977900">
            <a:lnSpc>
              <a:spcPct val="90000"/>
            </a:lnSpc>
            <a:spcBef>
              <a:spcPct val="0"/>
            </a:spcBef>
            <a:spcAft>
              <a:spcPct val="15000"/>
            </a:spcAft>
            <a:buChar char="•"/>
          </a:pPr>
          <a:r>
            <a:rPr lang="en-US" sz="2200" kern="1200" dirty="0">
              <a:solidFill>
                <a:schemeClr val="accent1"/>
              </a:solidFill>
            </a:rPr>
            <a:t>Perform interactive visual analytics using Folium and </a:t>
          </a:r>
          <a:r>
            <a:rPr lang="en-US" sz="2200" kern="1200" dirty="0" err="1">
              <a:solidFill>
                <a:schemeClr val="accent1"/>
              </a:solidFill>
            </a:rPr>
            <a:t>Plotly</a:t>
          </a:r>
          <a:r>
            <a:rPr lang="en-US" sz="2200" kern="1200" dirty="0">
              <a:solidFill>
                <a:schemeClr val="accent1"/>
              </a:solidFill>
            </a:rPr>
            <a:t> Dash</a:t>
          </a:r>
        </a:p>
        <a:p>
          <a:pPr marL="228600" lvl="1" indent="-228600" algn="l" defTabSz="977900">
            <a:lnSpc>
              <a:spcPct val="90000"/>
            </a:lnSpc>
            <a:spcBef>
              <a:spcPct val="0"/>
            </a:spcBef>
            <a:spcAft>
              <a:spcPct val="15000"/>
            </a:spcAft>
            <a:buChar char="•"/>
          </a:pPr>
          <a:r>
            <a:rPr lang="en-US" sz="2200" kern="1200" dirty="0">
              <a:solidFill>
                <a:schemeClr val="accent1"/>
              </a:solidFill>
            </a:rPr>
            <a:t>Perform predictive analysis using classification models</a:t>
          </a:r>
        </a:p>
        <a:p>
          <a:pPr marL="457200" lvl="2" indent="-228600" algn="l" defTabSz="977900">
            <a:lnSpc>
              <a:spcPct val="90000"/>
            </a:lnSpc>
            <a:spcBef>
              <a:spcPct val="0"/>
            </a:spcBef>
            <a:spcAft>
              <a:spcPct val="15000"/>
            </a:spcAft>
            <a:buChar char="•"/>
          </a:pPr>
          <a:r>
            <a:rPr lang="en-US" sz="2200" kern="1200"/>
            <a:t>How to build, tune, evaluate classification models</a:t>
          </a:r>
        </a:p>
      </dsp:txBody>
      <dsp:txXfrm>
        <a:off x="1892965" y="866123"/>
        <a:ext cx="8348086" cy="41753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3B54A-24B8-4011-94C0-D71A1D8B5BEA}">
      <dsp:nvSpPr>
        <dsp:cNvPr id="0" name=""/>
        <dsp:cNvSpPr/>
      </dsp:nvSpPr>
      <dsp:spPr>
        <a:xfrm>
          <a:off x="0" y="886257"/>
          <a:ext cx="4255758" cy="119817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FF8D2-1A1F-4BA5-8721-F92F5EE91734}">
      <dsp:nvSpPr>
        <dsp:cNvPr id="0" name=""/>
        <dsp:cNvSpPr/>
      </dsp:nvSpPr>
      <dsp:spPr>
        <a:xfrm>
          <a:off x="1051" y="0"/>
          <a:ext cx="612492" cy="119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a:lnSpc>
              <a:spcPct val="90000"/>
            </a:lnSpc>
            <a:spcBef>
              <a:spcPct val="0"/>
            </a:spcBef>
            <a:spcAft>
              <a:spcPct val="35000"/>
            </a:spcAft>
            <a:buNone/>
          </a:pPr>
          <a:r>
            <a:rPr lang="en-US" sz="900" kern="1200" dirty="0"/>
            <a:t>Data Collection Use SpaceX REST API</a:t>
          </a:r>
        </a:p>
      </dsp:txBody>
      <dsp:txXfrm>
        <a:off x="1051" y="0"/>
        <a:ext cx="612492" cy="1198179"/>
      </dsp:txXfrm>
    </dsp:sp>
    <dsp:sp modelId="{E6D40A11-4342-4D73-B400-3A3172F60D91}">
      <dsp:nvSpPr>
        <dsp:cNvPr id="0" name=""/>
        <dsp:cNvSpPr/>
      </dsp:nvSpPr>
      <dsp:spPr>
        <a:xfrm>
          <a:off x="157525" y="1347951"/>
          <a:ext cx="299544" cy="2995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3B2351-B38C-4EF9-BC73-4BCEFD16418B}">
      <dsp:nvSpPr>
        <dsp:cNvPr id="0" name=""/>
        <dsp:cNvSpPr/>
      </dsp:nvSpPr>
      <dsp:spPr>
        <a:xfrm>
          <a:off x="644169" y="1797268"/>
          <a:ext cx="612492" cy="119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kern="1200" dirty="0"/>
            <a:t>Access API Endpoints</a:t>
          </a:r>
        </a:p>
      </dsp:txBody>
      <dsp:txXfrm>
        <a:off x="644169" y="1797268"/>
        <a:ext cx="612492" cy="1198179"/>
      </dsp:txXfrm>
    </dsp:sp>
    <dsp:sp modelId="{B5F5F5F7-43D9-41B9-A984-4EBCDF8CA8D6}">
      <dsp:nvSpPr>
        <dsp:cNvPr id="0" name=""/>
        <dsp:cNvSpPr/>
      </dsp:nvSpPr>
      <dsp:spPr>
        <a:xfrm>
          <a:off x="800642" y="1347951"/>
          <a:ext cx="299544" cy="2995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5A9A47-9A17-4E98-9CD5-5458CF55B044}">
      <dsp:nvSpPr>
        <dsp:cNvPr id="0" name=""/>
        <dsp:cNvSpPr/>
      </dsp:nvSpPr>
      <dsp:spPr>
        <a:xfrm>
          <a:off x="1287286" y="0"/>
          <a:ext cx="612492" cy="119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a:lnSpc>
              <a:spcPct val="90000"/>
            </a:lnSpc>
            <a:spcBef>
              <a:spcPct val="0"/>
            </a:spcBef>
            <a:spcAft>
              <a:spcPct val="35000"/>
            </a:spcAft>
            <a:buNone/>
          </a:pPr>
          <a:r>
            <a:rPr lang="en-US" sz="900" kern="1200" dirty="0"/>
            <a:t>Retrieve JSON Data</a:t>
          </a:r>
        </a:p>
      </dsp:txBody>
      <dsp:txXfrm>
        <a:off x="1287286" y="0"/>
        <a:ext cx="612492" cy="1198179"/>
      </dsp:txXfrm>
    </dsp:sp>
    <dsp:sp modelId="{9DB87A6B-AAA7-424A-B343-E57417272B8C}">
      <dsp:nvSpPr>
        <dsp:cNvPr id="0" name=""/>
        <dsp:cNvSpPr/>
      </dsp:nvSpPr>
      <dsp:spPr>
        <a:xfrm>
          <a:off x="1443760" y="1347951"/>
          <a:ext cx="299544" cy="2995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5E161-272F-405B-A108-A0082B604CED}">
      <dsp:nvSpPr>
        <dsp:cNvPr id="0" name=""/>
        <dsp:cNvSpPr/>
      </dsp:nvSpPr>
      <dsp:spPr>
        <a:xfrm>
          <a:off x="1930403" y="1797268"/>
          <a:ext cx="612492" cy="119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kern="1200" dirty="0"/>
            <a:t>Process Data</a:t>
          </a:r>
        </a:p>
      </dsp:txBody>
      <dsp:txXfrm>
        <a:off x="1930403" y="1797268"/>
        <a:ext cx="612492" cy="1198179"/>
      </dsp:txXfrm>
    </dsp:sp>
    <dsp:sp modelId="{ABA876A2-4A41-486B-AAF6-48AAEA716DB8}">
      <dsp:nvSpPr>
        <dsp:cNvPr id="0" name=""/>
        <dsp:cNvSpPr/>
      </dsp:nvSpPr>
      <dsp:spPr>
        <a:xfrm>
          <a:off x="2086877" y="1347951"/>
          <a:ext cx="299544" cy="2995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BE52B-D545-434E-8FE0-727815F2B848}">
      <dsp:nvSpPr>
        <dsp:cNvPr id="0" name=""/>
        <dsp:cNvSpPr/>
      </dsp:nvSpPr>
      <dsp:spPr>
        <a:xfrm>
          <a:off x="2573520" y="0"/>
          <a:ext cx="612492" cy="119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b" anchorCtr="0">
          <a:noAutofit/>
        </a:bodyPr>
        <a:lstStyle/>
        <a:p>
          <a:pPr marL="0" lvl="0" indent="0" algn="ctr" defTabSz="400050">
            <a:lnSpc>
              <a:spcPct val="90000"/>
            </a:lnSpc>
            <a:spcBef>
              <a:spcPct val="0"/>
            </a:spcBef>
            <a:spcAft>
              <a:spcPct val="35000"/>
            </a:spcAft>
            <a:buNone/>
          </a:pPr>
          <a:r>
            <a:rPr lang="en-US" sz="900" kern="1200" dirty="0"/>
            <a:t>Store Data</a:t>
          </a:r>
        </a:p>
      </dsp:txBody>
      <dsp:txXfrm>
        <a:off x="2573520" y="0"/>
        <a:ext cx="612492" cy="1198179"/>
      </dsp:txXfrm>
    </dsp:sp>
    <dsp:sp modelId="{3231FA72-CE08-4E25-9EA3-93E21CDDC47E}">
      <dsp:nvSpPr>
        <dsp:cNvPr id="0" name=""/>
        <dsp:cNvSpPr/>
      </dsp:nvSpPr>
      <dsp:spPr>
        <a:xfrm>
          <a:off x="2729994" y="1347951"/>
          <a:ext cx="299544" cy="2995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D89D97-87A8-473C-90C7-BC0D73AFE662}">
      <dsp:nvSpPr>
        <dsp:cNvPr id="0" name=""/>
        <dsp:cNvSpPr/>
      </dsp:nvSpPr>
      <dsp:spPr>
        <a:xfrm>
          <a:off x="3216637" y="1797268"/>
          <a:ext cx="612492" cy="1198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kern="1200"/>
            <a:t>End</a:t>
          </a:r>
          <a:endParaRPr lang="en-US" sz="900" kern="1200" dirty="0"/>
        </a:p>
      </dsp:txBody>
      <dsp:txXfrm>
        <a:off x="3216637" y="1797268"/>
        <a:ext cx="612492" cy="1198179"/>
      </dsp:txXfrm>
    </dsp:sp>
    <dsp:sp modelId="{FE344B00-E905-465A-9970-652282BA485A}">
      <dsp:nvSpPr>
        <dsp:cNvPr id="0" name=""/>
        <dsp:cNvSpPr/>
      </dsp:nvSpPr>
      <dsp:spPr>
        <a:xfrm>
          <a:off x="3373111" y="1347951"/>
          <a:ext cx="299544" cy="2995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352D8-EA63-4068-8455-5C4ED3B1B822}">
      <dsp:nvSpPr>
        <dsp:cNvPr id="0" name=""/>
        <dsp:cNvSpPr/>
      </dsp:nvSpPr>
      <dsp:spPr>
        <a:xfrm>
          <a:off x="3650876" y="1379345"/>
          <a:ext cx="1592576" cy="159287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E8D4EDB-CBBE-46C8-8D7C-B740EE4B4850}">
      <dsp:nvSpPr>
        <dsp:cNvPr id="0" name=""/>
        <dsp:cNvSpPr/>
      </dsp:nvSpPr>
      <dsp:spPr>
        <a:xfrm>
          <a:off x="3703755" y="1432450"/>
          <a:ext cx="1486819" cy="1486661"/>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öhne"/>
            </a:rPr>
            <a:t>Create a Data Frame by Parsing The HTML Tables</a:t>
          </a:r>
          <a:endParaRPr lang="en-US" sz="1600" b="0" kern="1200" dirty="0">
            <a:latin typeface="Söhne"/>
          </a:endParaRPr>
        </a:p>
      </dsp:txBody>
      <dsp:txXfrm>
        <a:off x="3916306" y="1644870"/>
        <a:ext cx="1061717" cy="1061821"/>
      </dsp:txXfrm>
    </dsp:sp>
    <dsp:sp modelId="{F3A631ED-2EDE-45BF-99DB-91A0A911E7F9}">
      <dsp:nvSpPr>
        <dsp:cNvPr id="0" name=""/>
        <dsp:cNvSpPr/>
      </dsp:nvSpPr>
      <dsp:spPr>
        <a:xfrm rot="2700000">
          <a:off x="2006821" y="1381271"/>
          <a:ext cx="1588740" cy="1588740"/>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DD26CE3-CBED-4461-8221-50DCAB11988D}">
      <dsp:nvSpPr>
        <dsp:cNvPr id="0" name=""/>
        <dsp:cNvSpPr/>
      </dsp:nvSpPr>
      <dsp:spPr>
        <a:xfrm>
          <a:off x="2057781" y="1432450"/>
          <a:ext cx="1486819" cy="1486661"/>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Söhne"/>
            </a:rPr>
            <a:t>Extract All  Data from The HTML Table Header</a:t>
          </a:r>
          <a:endParaRPr lang="en-US" sz="1600" b="0" kern="1200" dirty="0">
            <a:latin typeface="Söhne"/>
          </a:endParaRPr>
        </a:p>
      </dsp:txBody>
      <dsp:txXfrm>
        <a:off x="2270332" y="1644870"/>
        <a:ext cx="1061717" cy="1061821"/>
      </dsp:txXfrm>
    </dsp:sp>
    <dsp:sp modelId="{7E464AEF-3F43-43D6-A1C4-BC986659724F}">
      <dsp:nvSpPr>
        <dsp:cNvPr id="0" name=""/>
        <dsp:cNvSpPr/>
      </dsp:nvSpPr>
      <dsp:spPr>
        <a:xfrm rot="2700000">
          <a:off x="360847" y="1381271"/>
          <a:ext cx="1588740" cy="1588740"/>
        </a:xfrm>
        <a:prstGeom prst="teardrop">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A48F9BC-B252-4DF4-857C-E1B41E072995}">
      <dsp:nvSpPr>
        <dsp:cNvPr id="0" name=""/>
        <dsp:cNvSpPr/>
      </dsp:nvSpPr>
      <dsp:spPr>
        <a:xfrm>
          <a:off x="411807" y="1432450"/>
          <a:ext cx="1486819" cy="1486661"/>
        </a:xfrm>
        <a:prstGeom prst="ellipse">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Söhne"/>
            </a:rPr>
            <a:t>Getting Response from Wikipedia</a:t>
          </a:r>
        </a:p>
      </dsp:txBody>
      <dsp:txXfrm>
        <a:off x="624358" y="1644870"/>
        <a:ext cx="1061717" cy="10618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80D38C-2D90-4823-AD34-98E2E7FF0D9B}">
      <dsp:nvSpPr>
        <dsp:cNvPr id="0" name=""/>
        <dsp:cNvSpPr/>
      </dsp:nvSpPr>
      <dsp:spPr>
        <a:xfrm>
          <a:off x="0" y="146734"/>
          <a:ext cx="5115782" cy="1141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To visualize the Launch Data into an interactive map, we took the Latitude and Longitude Coordinates at each launch site and  added a Circle Marker around each launch site with a label of the name of the launch site.</a:t>
          </a:r>
        </a:p>
      </dsp:txBody>
      <dsp:txXfrm>
        <a:off x="55744" y="202478"/>
        <a:ext cx="5004294" cy="1030432"/>
      </dsp:txXfrm>
    </dsp:sp>
    <dsp:sp modelId="{89685F9B-E18F-4FF7-88C8-3875F35EF5D0}">
      <dsp:nvSpPr>
        <dsp:cNvPr id="0" name=""/>
        <dsp:cNvSpPr/>
      </dsp:nvSpPr>
      <dsp:spPr>
        <a:xfrm>
          <a:off x="0" y="1334734"/>
          <a:ext cx="5115782" cy="1141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We assigned the </a:t>
          </a:r>
          <a:r>
            <a:rPr lang="en-US" sz="1600" kern="1200" dirty="0" err="1"/>
            <a:t>dataframe</a:t>
          </a:r>
          <a:r>
            <a:rPr lang="en-US" sz="1600" kern="1200" dirty="0"/>
            <a:t> </a:t>
          </a:r>
          <a:r>
            <a:rPr lang="en-US" sz="1600" kern="1200" dirty="0" err="1"/>
            <a:t>launch_outcomes</a:t>
          </a:r>
          <a:r>
            <a:rPr lang="en-US" sz="1600" kern="1200" dirty="0"/>
            <a:t>(failures, successes) to classes 0 and 1 with Green and Red markers on the map in a </a:t>
          </a:r>
          <a:r>
            <a:rPr lang="en-US" sz="1600" kern="1200" dirty="0" err="1"/>
            <a:t>MarkerCluster</a:t>
          </a:r>
          <a:r>
            <a:rPr lang="en-US" sz="1600" kern="1200" dirty="0"/>
            <a:t>()</a:t>
          </a:r>
        </a:p>
      </dsp:txBody>
      <dsp:txXfrm>
        <a:off x="55744" y="1390478"/>
        <a:ext cx="5004294" cy="1030432"/>
      </dsp:txXfrm>
    </dsp:sp>
    <dsp:sp modelId="{4D9D75CB-3D46-4D09-A117-0D98C7053371}">
      <dsp:nvSpPr>
        <dsp:cNvPr id="0" name=""/>
        <dsp:cNvSpPr/>
      </dsp:nvSpPr>
      <dsp:spPr>
        <a:xfrm>
          <a:off x="0" y="2522734"/>
          <a:ext cx="5115782" cy="11419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Using Haversine’s formula we calculated the distance from the Launch Site to measure patterns Lines are drawn on the map to measure distance to landmarks.</a:t>
          </a:r>
        </a:p>
      </dsp:txBody>
      <dsp:txXfrm>
        <a:off x="55744" y="2578478"/>
        <a:ext cx="5004294" cy="10304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794732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86581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250725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66343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736423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8900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achata072/IBM-SpaceX-Data-Science-Capstone/blob/778a902b1b1eaf07bf82ee871b4a0fc32e334fb9/spacex-data-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chata072/IBM-SpaceX-Data-Science-Capstone/blob/778a902b1b1eaf07bf82ee871b4a0fc32e334fb9/eda-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achata072/IBM-SpaceX-Data-Science-Capstone/blob/main/exploratory-analysis-using-sql.ipynb" TargetMode="Externa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hyperlink" Target="https://github.com/rachata072/IBM-SpaceX-Data-Science-Capstone/blob/ea51cc1489b94e836ca1161a3dad240b8a9889a4/Interactive_Map_with_Folium.ipynb" TargetMode="External"/><Relationship Id="rId4" Type="http://schemas.openxmlformats.org/officeDocument/2006/relationships/diagramData" Target="../diagrams/data4.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rachata072/IBM-SpaceX-Data-Science-Capstone/blob/eb80ee92bee3f8276a841ddfbfc2530167329756/dash_interactivity.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rachata072/IBM-SpaceX-Data-Science-Capstone/blob/33685a7dfefece029f63ebda139dd290bb84508b/SpaceX_Machine_Learning_Prediction.ipynb" TargetMode="Externa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5.jpg"/><Relationship Id="rId4" Type="http://schemas.openxmlformats.org/officeDocument/2006/relationships/diagramData" Target="../diagrams/data2.xml"/><Relationship Id="rId9" Type="http://schemas.openxmlformats.org/officeDocument/2006/relationships/hyperlink" Target="https://github.com/rachata072/IBM-SpaceX-Data-Science-Capstone/blob/778a902b1b1eaf07bf82ee871b4a0fc32e334fb9/spacex-data-collection-api.ipynb"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3.xml"/><Relationship Id="rId11" Type="http://schemas.openxmlformats.org/officeDocument/2006/relationships/image" Target="../media/image7.png"/><Relationship Id="rId5" Type="http://schemas.openxmlformats.org/officeDocument/2006/relationships/diagramLayout" Target="../diagrams/layout3.xml"/><Relationship Id="rId10" Type="http://schemas.openxmlformats.org/officeDocument/2006/relationships/image" Target="../media/image6.jpg"/><Relationship Id="rId4" Type="http://schemas.openxmlformats.org/officeDocument/2006/relationships/diagramData" Target="../diagrams/data3.xml"/><Relationship Id="rId9" Type="http://schemas.openxmlformats.org/officeDocument/2006/relationships/hyperlink" Target="https://github.com/rachata072/IBM-SpaceX-Data-Science-Capstone/blob/778a902b1b1eaf07bf82ee871b4a0fc32e334fb9/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842626"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Rachata</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Wichakkhapan</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20/04/2023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8813"/>
            <a:ext cx="10515599" cy="2030187"/>
          </a:xfrm>
          <a:prstGeom prst="rect">
            <a:avLst/>
          </a:prstGeom>
        </p:spPr>
        <p:txBody>
          <a:bodyPr/>
          <a:lstStyle/>
          <a:p>
            <a:pPr marL="0" indent="0">
              <a:buNone/>
            </a:pPr>
            <a:r>
              <a:rPr lang="en-US" sz="2200" dirty="0">
                <a:solidFill>
                  <a:schemeClr val="accent1"/>
                </a:solidFill>
                <a:latin typeface="Abadi" panose="020B0604020104020204" pitchFamily="34" charset="0"/>
              </a:rPr>
              <a:t>Introduction</a:t>
            </a:r>
          </a:p>
          <a:p>
            <a:pPr marL="0" indent="0">
              <a:buNone/>
            </a:pPr>
            <a:r>
              <a:rPr lang="en-US" sz="2200" dirty="0">
                <a:solidFill>
                  <a:schemeClr val="accent3">
                    <a:lumMod val="25000"/>
                  </a:schemeClr>
                </a:solidFill>
                <a:latin typeface="Abadi" panose="020B0604020104020204" pitchFamily="34" charset="0"/>
              </a:rPr>
              <a:t>   </a:t>
            </a:r>
            <a:r>
              <a:rPr lang="en-US" sz="1400" dirty="0">
                <a:latin typeface="Abadi" panose="020B0604020104020204" pitchFamily="34" charset="0"/>
              </a:rPr>
              <a:t>The dataset includes cases where the booster failed to land successfully. The landing attempts were either successful or unsuccessful due to accidents. True/False Ocean indicates landing outcome in the ocean, and True/False RTLS indicates landing outcome on the ground pad. True/False ASDS refers to landing outcome on a drone ship.</a:t>
            </a:r>
          </a:p>
          <a:p>
            <a:pPr marL="0" indent="0">
              <a:buNone/>
            </a:pPr>
            <a:r>
              <a:rPr lang="en-US" sz="1400" dirty="0">
                <a:latin typeface="Abadi" panose="020B0604020104020204" pitchFamily="34" charset="0"/>
              </a:rPr>
              <a:t>To simplify the dataset, we'll convert these outcomes into training labels. 1 means landed successfully, and 0 means unsuccessful.</a:t>
            </a: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8B5775C-8536-1EB6-F5FB-4F94CF22DF2B}"/>
              </a:ext>
            </a:extLst>
          </p:cNvPr>
          <p:cNvPicPr>
            <a:picLocks noChangeAspect="1"/>
          </p:cNvPicPr>
          <p:nvPr/>
        </p:nvPicPr>
        <p:blipFill>
          <a:blip r:embed="rId3"/>
          <a:stretch>
            <a:fillRect/>
          </a:stretch>
        </p:blipFill>
        <p:spPr>
          <a:xfrm>
            <a:off x="443801" y="3111626"/>
            <a:ext cx="5980385" cy="3209306"/>
          </a:xfrm>
          <a:prstGeom prst="rect">
            <a:avLst/>
          </a:prstGeom>
        </p:spPr>
      </p:pic>
      <p:sp>
        <p:nvSpPr>
          <p:cNvPr id="7" name="Rectangle: Top Corners One Rounded and One Snipped 6">
            <a:extLst>
              <a:ext uri="{FF2B5EF4-FFF2-40B4-BE49-F238E27FC236}">
                <a16:creationId xmlns:a16="http://schemas.microsoft.com/office/drawing/2014/main" id="{2EF28950-22EE-041D-EFD6-31796165F507}"/>
              </a:ext>
            </a:extLst>
          </p:cNvPr>
          <p:cNvSpPr/>
          <p:nvPr/>
        </p:nvSpPr>
        <p:spPr>
          <a:xfrm>
            <a:off x="6871265" y="3908304"/>
            <a:ext cx="4414345" cy="814337"/>
          </a:xfrm>
          <a:prstGeom prst="snipRoundRect">
            <a:avLst/>
          </a:prstGeom>
          <a:solidFill>
            <a:srgbClr val="F2F2F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C6B307EC-DD13-D956-DCC1-2641774A2D8A}"/>
              </a:ext>
            </a:extLst>
          </p:cNvPr>
          <p:cNvSpPr txBox="1"/>
          <p:nvPr/>
        </p:nvSpPr>
        <p:spPr>
          <a:xfrm>
            <a:off x="7113567" y="4146195"/>
            <a:ext cx="3929739" cy="338554"/>
          </a:xfrm>
          <a:prstGeom prst="rect">
            <a:avLst/>
          </a:prstGeom>
          <a:noFill/>
        </p:spPr>
        <p:txBody>
          <a:bodyPr wrap="square">
            <a:spAutoFit/>
          </a:bodyPr>
          <a:lstStyle/>
          <a:p>
            <a:r>
              <a:rPr lang="en-US" sz="1600" dirty="0">
                <a:latin typeface="Söhne"/>
              </a:rPr>
              <a:t>Data Wrangling-full process: </a:t>
            </a:r>
            <a:r>
              <a:rPr lang="en-US" sz="1600" dirty="0">
                <a:latin typeface="Söhne"/>
                <a:hlinkClick r:id="rId4"/>
              </a:rPr>
              <a:t>Github Click</a:t>
            </a:r>
            <a:endParaRPr lang="en-US" sz="1600" dirty="0">
              <a:latin typeface="Söhne"/>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1848"/>
            <a:ext cx="5325990" cy="4493725"/>
          </a:xfrm>
          <a:prstGeom prst="rect">
            <a:avLst/>
          </a:prstGeom>
        </p:spPr>
        <p:txBody>
          <a:bodyPr lIns="91440" tIns="45720" rIns="91440" bIns="45720" anchor="t"/>
          <a:lstStyle/>
          <a:p>
            <a:pPr>
              <a:lnSpc>
                <a:spcPct val="100000"/>
              </a:lnSpc>
              <a:spcBef>
                <a:spcPts val="1400"/>
              </a:spcBef>
            </a:pPr>
            <a:r>
              <a:rPr lang="en-US" dirty="0">
                <a:solidFill>
                  <a:schemeClr val="accent3">
                    <a:lumMod val="25000"/>
                  </a:schemeClr>
                </a:solidFill>
                <a:latin typeface="Abadi" panose="020B0604020104020204" pitchFamily="34" charset="0"/>
              </a:rPr>
              <a:t>Scatter Graphs being drawn:</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Flight Number VS. Payload Mass</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Flight Number VS. Launch Site</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Payload VS. Launch Site</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Orbit VS. Flight Number</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Payload VS. Orbit Type</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Orbit VS. Payload Mass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Scatter plots show how much one variable is affected by another. The relationship between two variables is called their correlation. Scatter plots usually consist of a large body of data.</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6A6DB7C6-CD8F-385C-98E5-62FEF75C3D32}"/>
              </a:ext>
            </a:extLst>
          </p:cNvPr>
          <p:cNvSpPr txBox="1"/>
          <p:nvPr/>
        </p:nvSpPr>
        <p:spPr>
          <a:xfrm>
            <a:off x="6131982" y="1531848"/>
            <a:ext cx="532599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badi" panose="020B0604020104020204" pitchFamily="34" charset="0"/>
              </a:rPr>
              <a:t>Bar Graph being drawn:</a:t>
            </a:r>
          </a:p>
          <a:p>
            <a:pPr marL="914400" lvl="1" indent="-457200">
              <a:buFont typeface="Wingdings" panose="05000000000000000000" pitchFamily="2" charset="2"/>
              <a:buChar char="Ø"/>
            </a:pPr>
            <a:r>
              <a:rPr lang="en-US" sz="2000" dirty="0">
                <a:latin typeface="Abadi" panose="020B0604020104020204" pitchFamily="34" charset="0"/>
              </a:rPr>
              <a:t>Mean Vs. Orbit</a:t>
            </a:r>
          </a:p>
          <a:p>
            <a:pPr lvl="1"/>
            <a:r>
              <a:rPr lang="en-US" sz="1600" dirty="0">
                <a:latin typeface="Abadi" panose="020B0604020104020204" pitchFamily="34" charset="0"/>
              </a:rPr>
              <a:t>A bar diagram makes it easy to compare sets of data between different groups at a glance. The graph represents categories on one axis and a discrete value in the other. </a:t>
            </a:r>
          </a:p>
        </p:txBody>
      </p:sp>
      <p:sp>
        <p:nvSpPr>
          <p:cNvPr id="7" name="TextBox 6">
            <a:extLst>
              <a:ext uri="{FF2B5EF4-FFF2-40B4-BE49-F238E27FC236}">
                <a16:creationId xmlns:a16="http://schemas.microsoft.com/office/drawing/2014/main" id="{B399A6D2-1329-2AB8-E82A-090970390AED}"/>
              </a:ext>
            </a:extLst>
          </p:cNvPr>
          <p:cNvSpPr txBox="1"/>
          <p:nvPr/>
        </p:nvSpPr>
        <p:spPr>
          <a:xfrm>
            <a:off x="6131982" y="3552312"/>
            <a:ext cx="5629094" cy="156966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badi" panose="020B0604020104020204" pitchFamily="34" charset="0"/>
              </a:rPr>
              <a:t>Line Graph being drawn:</a:t>
            </a:r>
          </a:p>
          <a:p>
            <a:pPr marL="914400" lvl="1" indent="-457200">
              <a:buFont typeface="Wingdings" panose="05000000000000000000" pitchFamily="2" charset="2"/>
              <a:buChar char="Ø"/>
            </a:pPr>
            <a:r>
              <a:rPr lang="en-US" sz="2000" dirty="0">
                <a:latin typeface="Abadi" panose="020B0604020104020204" pitchFamily="34" charset="0"/>
              </a:rPr>
              <a:t>Success Rate VS, Year</a:t>
            </a:r>
          </a:p>
          <a:p>
            <a:pPr lvl="1"/>
            <a:r>
              <a:rPr lang="en-US" sz="1600" dirty="0">
                <a:latin typeface="Abadi" panose="020B0604020104020204" pitchFamily="34" charset="0"/>
              </a:rPr>
              <a:t>Line graphs are useful in that they show data variables and trends very clearly and can help to make predictions about the results of data not yet recorded</a:t>
            </a:r>
          </a:p>
        </p:txBody>
      </p:sp>
      <p:sp>
        <p:nvSpPr>
          <p:cNvPr id="2" name="Rectangle: Top Corners One Rounded and One Snipped 1">
            <a:extLst>
              <a:ext uri="{FF2B5EF4-FFF2-40B4-BE49-F238E27FC236}">
                <a16:creationId xmlns:a16="http://schemas.microsoft.com/office/drawing/2014/main" id="{C4BFFDEB-4F1A-6EF4-1E9E-EC18931E86C4}"/>
              </a:ext>
            </a:extLst>
          </p:cNvPr>
          <p:cNvSpPr/>
          <p:nvPr/>
        </p:nvSpPr>
        <p:spPr>
          <a:xfrm>
            <a:off x="6816934" y="5217365"/>
            <a:ext cx="4259190" cy="712814"/>
          </a:xfrm>
          <a:prstGeom prst="snipRoundRect">
            <a:avLst/>
          </a:prstGeom>
          <a:solidFill>
            <a:srgbClr val="F2F2F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öhne"/>
                <a:ea typeface="+mn-ea"/>
                <a:cs typeface="+mn-cs"/>
              </a:rPr>
              <a:t>EDA with Data Visualization: </a:t>
            </a:r>
            <a:r>
              <a:rPr kumimoji="0" lang="en-US" sz="1600" b="0" i="0" u="none" strike="noStrike" kern="1200" cap="none" spc="0" normalizeH="0" baseline="0" noProof="0" dirty="0">
                <a:ln>
                  <a:noFill/>
                </a:ln>
                <a:solidFill>
                  <a:prstClr val="black"/>
                </a:solidFill>
                <a:effectLst/>
                <a:uLnTx/>
                <a:uFillTx/>
                <a:latin typeface="Söhne"/>
                <a:ea typeface="+mn-ea"/>
                <a:cs typeface="+mn-cs"/>
                <a:hlinkClick r:id="rId3"/>
              </a:rPr>
              <a:t>GitHub Click</a:t>
            </a:r>
            <a:endParaRPr kumimoji="0" lang="en-US" sz="1600" b="0" i="0" u="none" strike="noStrike" kern="1200" cap="none" spc="0" normalizeH="0" baseline="0" noProof="0" dirty="0">
              <a:ln>
                <a:noFill/>
              </a:ln>
              <a:solidFill>
                <a:prstClr val="black"/>
              </a:solidFill>
              <a:effectLst/>
              <a:uLnTx/>
              <a:uFillTx/>
              <a:latin typeface="Söhne"/>
              <a:ea typeface="+mn-ea"/>
              <a:cs typeface="+mn-cs"/>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1"/>
                </a:solidFill>
                <a:latin typeface="Abadi"/>
              </a:rPr>
              <a:t>Performed SQL queries to gather information about the dataset</a:t>
            </a:r>
            <a:endParaRPr lang="en-US" sz="2400" dirty="0">
              <a:solidFill>
                <a:schemeClr val="accent1"/>
              </a:solidFill>
              <a:latin typeface="Abadi" panose="020B0604020104020204" pitchFamily="34" charset="0"/>
            </a:endParaRPr>
          </a:p>
          <a:p>
            <a:pPr>
              <a:buFont typeface="Wingdings" panose="05000000000000000000" pitchFamily="2" charset="2"/>
              <a:buChar char="Ø"/>
            </a:pPr>
            <a:r>
              <a:rPr lang="en-US" sz="1600" dirty="0">
                <a:latin typeface="Abadi" panose="020B0604020104020204" pitchFamily="34" charset="0"/>
              </a:rPr>
              <a:t>Display the names of the unique launch sites in the space mission</a:t>
            </a:r>
          </a:p>
          <a:p>
            <a:pPr>
              <a:buFont typeface="Wingdings" panose="05000000000000000000" pitchFamily="2" charset="2"/>
              <a:buChar char="Ø"/>
            </a:pPr>
            <a:r>
              <a:rPr lang="en-US" sz="1600" dirty="0">
                <a:latin typeface="Abadi" panose="020B0604020104020204" pitchFamily="34" charset="0"/>
              </a:rPr>
              <a:t>Display 5 records where launch sites begin with the string ‘CCA’</a:t>
            </a:r>
          </a:p>
          <a:p>
            <a:pPr>
              <a:buFont typeface="Wingdings" panose="05000000000000000000" pitchFamily="2" charset="2"/>
              <a:buChar char="Ø"/>
            </a:pPr>
            <a:r>
              <a:rPr lang="en-US" sz="1600" dirty="0">
                <a:latin typeface="Abadi" panose="020B0604020104020204" pitchFamily="34" charset="0"/>
              </a:rPr>
              <a:t>Display the total payload mass carried by boosters launched by NASA (CRS)</a:t>
            </a:r>
          </a:p>
          <a:p>
            <a:pPr>
              <a:buFont typeface="Wingdings" panose="05000000000000000000" pitchFamily="2" charset="2"/>
              <a:buChar char="Ø"/>
            </a:pPr>
            <a:r>
              <a:rPr lang="en-US" sz="1600" dirty="0">
                <a:latin typeface="Abadi" panose="020B0604020104020204" pitchFamily="34" charset="0"/>
              </a:rPr>
              <a:t>Display average payload mass carried by booster version F9 v1.1</a:t>
            </a:r>
          </a:p>
          <a:p>
            <a:pPr>
              <a:buFont typeface="Wingdings" panose="05000000000000000000" pitchFamily="2" charset="2"/>
              <a:buChar char="Ø"/>
            </a:pPr>
            <a:r>
              <a:rPr lang="en-US" sz="1600" dirty="0">
                <a:latin typeface="Abadi" panose="020B0604020104020204" pitchFamily="34" charset="0"/>
              </a:rPr>
              <a:t>List the data when the first successful landing outcome in ground pad was achieved</a:t>
            </a:r>
          </a:p>
          <a:p>
            <a:pPr>
              <a:buFont typeface="Wingdings" panose="05000000000000000000" pitchFamily="2" charset="2"/>
              <a:buChar char="Ø"/>
            </a:pPr>
            <a:r>
              <a:rPr lang="en-US" sz="1600" dirty="0">
                <a:latin typeface="Abadi" panose="020B0604020104020204" pitchFamily="34" charset="0"/>
              </a:rPr>
              <a:t>List the names of the boosters which have success in drone ship and have payload mass greater than List the total number of successful and failure mission outcomes</a:t>
            </a:r>
          </a:p>
          <a:p>
            <a:pPr>
              <a:buFont typeface="Wingdings" panose="05000000000000000000" pitchFamily="2" charset="2"/>
              <a:buChar char="Ø"/>
            </a:pPr>
            <a:r>
              <a:rPr lang="en-US" sz="1600" dirty="0">
                <a:latin typeface="Abadi" panose="020B0604020104020204" pitchFamily="34" charset="0"/>
              </a:rPr>
              <a:t>List the names of the </a:t>
            </a:r>
            <a:r>
              <a:rPr lang="en-US" sz="1600" dirty="0" err="1">
                <a:latin typeface="Abadi" panose="020B0604020104020204" pitchFamily="34" charset="0"/>
              </a:rPr>
              <a:t>booster_versions</a:t>
            </a:r>
            <a:r>
              <a:rPr lang="en-US" sz="1600" dirty="0">
                <a:latin typeface="Abadi" panose="020B0604020104020204" pitchFamily="34" charset="0"/>
              </a:rPr>
              <a:t> which have carried the maximum payload mass.</a:t>
            </a:r>
          </a:p>
          <a:p>
            <a:pPr>
              <a:buFont typeface="Wingdings" panose="05000000000000000000" pitchFamily="2" charset="2"/>
              <a:buChar char="Ø"/>
            </a:pPr>
            <a:r>
              <a:rPr lang="en-US" sz="1600" dirty="0">
                <a:latin typeface="Abadi" panose="020B0604020104020204" pitchFamily="34" charset="0"/>
              </a:rPr>
              <a:t>List the records which will display the month names, failure </a:t>
            </a:r>
            <a:r>
              <a:rPr lang="en-US" sz="1600" dirty="0" err="1">
                <a:latin typeface="Abadi" panose="020B0604020104020204" pitchFamily="34" charset="0"/>
              </a:rPr>
              <a:t>landing_outcomes</a:t>
            </a:r>
            <a:r>
              <a:rPr lang="en-US" sz="1600" dirty="0">
                <a:latin typeface="Abadi" panose="020B0604020104020204" pitchFamily="34" charset="0"/>
              </a:rPr>
              <a:t> in drone ship, booster versions, </a:t>
            </a:r>
            <a:r>
              <a:rPr lang="en-US" sz="1600" dirty="0" err="1">
                <a:latin typeface="Abadi" panose="020B0604020104020204" pitchFamily="34" charset="0"/>
              </a:rPr>
              <a:t>launch_site</a:t>
            </a:r>
            <a:r>
              <a:rPr lang="en-US" sz="1600" dirty="0">
                <a:latin typeface="Abadi" panose="020B0604020104020204" pitchFamily="34" charset="0"/>
              </a:rPr>
              <a:t> for the months in year 2015.</a:t>
            </a:r>
          </a:p>
          <a:p>
            <a:pPr>
              <a:buFont typeface="Wingdings" panose="05000000000000000000" pitchFamily="2" charset="2"/>
              <a:buChar char="Ø"/>
            </a:pPr>
            <a:r>
              <a:rPr lang="en-US" sz="1600" dirty="0">
                <a:latin typeface="Abadi" panose="020B0604020104020204" pitchFamily="34" charset="0"/>
              </a:rPr>
              <a:t>Rank the count of successful </a:t>
            </a:r>
            <a:r>
              <a:rPr lang="en-US" sz="1600" dirty="0" err="1">
                <a:latin typeface="Abadi" panose="020B0604020104020204" pitchFamily="34" charset="0"/>
              </a:rPr>
              <a:t>landing_outcomes</a:t>
            </a:r>
            <a:r>
              <a:rPr lang="en-US" sz="1600" dirty="0">
                <a:latin typeface="Abadi" panose="020B0604020104020204" pitchFamily="34" charset="0"/>
              </a:rPr>
              <a:t> between the date 04-06-2010 and 20-03-2017 in descending order.</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2F9F6381-DBF9-B826-A2BB-BB03BEBBD291}"/>
              </a:ext>
            </a:extLst>
          </p:cNvPr>
          <p:cNvPicPr>
            <a:picLocks noChangeAspect="1"/>
          </p:cNvPicPr>
          <p:nvPr/>
        </p:nvPicPr>
        <p:blipFill>
          <a:blip r:embed="rId3"/>
          <a:stretch>
            <a:fillRect/>
          </a:stretch>
        </p:blipFill>
        <p:spPr>
          <a:xfrm>
            <a:off x="8840896" y="2684276"/>
            <a:ext cx="1949667" cy="872359"/>
          </a:xfrm>
          <a:prstGeom prst="rect">
            <a:avLst/>
          </a:prstGeom>
        </p:spPr>
      </p:pic>
      <p:sp>
        <p:nvSpPr>
          <p:cNvPr id="7" name="TextBox 6">
            <a:extLst>
              <a:ext uri="{FF2B5EF4-FFF2-40B4-BE49-F238E27FC236}">
                <a16:creationId xmlns:a16="http://schemas.microsoft.com/office/drawing/2014/main" id="{E00D5A6D-7B5D-255A-FA39-505E86FBA9F8}"/>
              </a:ext>
            </a:extLst>
          </p:cNvPr>
          <p:cNvSpPr txBox="1"/>
          <p:nvPr/>
        </p:nvSpPr>
        <p:spPr>
          <a:xfrm>
            <a:off x="9182481" y="2935789"/>
            <a:ext cx="1333118" cy="338554"/>
          </a:xfrm>
          <a:prstGeom prst="rect">
            <a:avLst/>
          </a:prstGeom>
          <a:noFill/>
        </p:spPr>
        <p:txBody>
          <a:bodyPr wrap="square" rtlCol="0">
            <a:spAutoFit/>
          </a:bodyPr>
          <a:lstStyle/>
          <a:p>
            <a:r>
              <a:rPr lang="en-US" sz="1600" dirty="0">
                <a:latin typeface="Söhne"/>
                <a:hlinkClick r:id="rId4"/>
              </a:rPr>
              <a:t>GitHub Click</a:t>
            </a:r>
            <a:endParaRPr lang="en-US" sz="1600" dirty="0">
              <a:latin typeface="Söhne"/>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896EFDD3-35E4-1594-9DDF-B129DFF9445A}"/>
              </a:ext>
            </a:extLst>
          </p:cNvPr>
          <p:cNvGraphicFramePr>
            <a:graphicFrameLocks noGrp="1"/>
          </p:cNvGraphicFramePr>
          <p:nvPr>
            <p:ph idx="1"/>
            <p:extLst>
              <p:ext uri="{D42A27DB-BD31-4B8C-83A1-F6EECF244321}">
                <p14:modId xmlns:p14="http://schemas.microsoft.com/office/powerpoint/2010/main" val="2795960726"/>
              </p:ext>
            </p:extLst>
          </p:nvPr>
        </p:nvGraphicFramePr>
        <p:xfrm>
          <a:off x="770011" y="1506845"/>
          <a:ext cx="5115782" cy="38113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 Placeholder 8">
            <a:extLst>
              <a:ext uri="{FF2B5EF4-FFF2-40B4-BE49-F238E27FC236}">
                <a16:creationId xmlns:a16="http://schemas.microsoft.com/office/drawing/2014/main" id="{38E4167D-9A0D-D283-6C06-6880C3A1CECB}"/>
              </a:ext>
            </a:extLst>
          </p:cNvPr>
          <p:cNvSpPr>
            <a:spLocks noGrp="1"/>
          </p:cNvSpPr>
          <p:nvPr>
            <p:ph type="body" sz="half" idx="2"/>
          </p:nvPr>
        </p:nvSpPr>
        <p:spPr>
          <a:xfrm>
            <a:off x="6748653" y="1650841"/>
            <a:ext cx="3932237" cy="4487199"/>
          </a:xfrm>
        </p:spPr>
        <p:txBody>
          <a:bodyPr/>
          <a:lstStyle/>
          <a:p>
            <a:r>
              <a:rPr lang="en-US" b="0" i="0" dirty="0">
                <a:effectLst/>
                <a:latin typeface="Abadi" panose="020B0604020104020204" pitchFamily="34" charset="0"/>
              </a:rPr>
              <a:t>After I plot distance lines to the proximities, I can answer the following questions easily:</a:t>
            </a:r>
          </a:p>
          <a:p>
            <a:pPr marL="342900" indent="-342900">
              <a:buFont typeface="+mj-lt"/>
              <a:buAutoNum type="arabicPeriod"/>
            </a:pPr>
            <a:r>
              <a:rPr lang="en-US" sz="1400" dirty="0">
                <a:latin typeface="Abadi" panose="020B0604020104020204" pitchFamily="34" charset="0"/>
              </a:rPr>
              <a:t>Are launch sites in close proximity to railways?</a:t>
            </a:r>
          </a:p>
          <a:p>
            <a:pPr marL="800100" lvl="1" indent="-342900">
              <a:buFont typeface="Wingdings" panose="05000000000000000000" pitchFamily="2" charset="2"/>
              <a:buChar char="v"/>
            </a:pPr>
            <a:r>
              <a:rPr lang="en-US" sz="1200" dirty="0">
                <a:latin typeface="Abadi" panose="020B0604020104020204" pitchFamily="34" charset="0"/>
              </a:rPr>
              <a:t>No, launch sites far from Florida East Coast Railway about 22.01 KM.</a:t>
            </a:r>
          </a:p>
          <a:p>
            <a:pPr marL="342900" indent="-342900">
              <a:buFont typeface="+mj-lt"/>
              <a:buAutoNum type="arabicPeriod"/>
            </a:pPr>
            <a:r>
              <a:rPr lang="en-US" sz="1400" dirty="0">
                <a:latin typeface="Abadi" panose="020B0604020104020204" pitchFamily="34" charset="0"/>
              </a:rPr>
              <a:t>Are launch sites in close proximity to highways?</a:t>
            </a:r>
          </a:p>
          <a:p>
            <a:pPr marL="800100" lvl="1" indent="-342900">
              <a:buFont typeface="Wingdings" panose="05000000000000000000" pitchFamily="2" charset="2"/>
              <a:buChar char="v"/>
            </a:pPr>
            <a:r>
              <a:rPr lang="en-US" sz="1200" dirty="0">
                <a:latin typeface="Abadi" panose="020B0604020104020204" pitchFamily="34" charset="0"/>
              </a:rPr>
              <a:t>Yes, launch sites in close proximity to Samuel C Phillips Parkway about 1.17 KM.</a:t>
            </a:r>
          </a:p>
          <a:p>
            <a:pPr marL="342900" indent="-342900">
              <a:buFont typeface="+mj-lt"/>
              <a:buAutoNum type="arabicPeriod"/>
            </a:pPr>
            <a:r>
              <a:rPr lang="en-US" sz="1400" dirty="0">
                <a:latin typeface="Abadi" panose="020B0604020104020204" pitchFamily="34" charset="0"/>
              </a:rPr>
              <a:t>Are launch sites in close proximity to coastline?</a:t>
            </a:r>
          </a:p>
          <a:p>
            <a:pPr marL="800100" lvl="1" indent="-342900">
              <a:buFont typeface="Wingdings" panose="05000000000000000000" pitchFamily="2" charset="2"/>
              <a:buChar char="v"/>
            </a:pPr>
            <a:r>
              <a:rPr lang="en-US" sz="1200" dirty="0">
                <a:latin typeface="Abadi" panose="020B0604020104020204" pitchFamily="34" charset="0"/>
              </a:rPr>
              <a:t>Yes, launch Sites in close proximity to coastline about 0.86 KM</a:t>
            </a:r>
          </a:p>
          <a:p>
            <a:pPr marL="342900" indent="-342900">
              <a:buFont typeface="+mj-lt"/>
              <a:buAutoNum type="arabicPeriod"/>
            </a:pPr>
            <a:r>
              <a:rPr lang="en-US" sz="1400" dirty="0">
                <a:latin typeface="Abadi" panose="020B0604020104020204" pitchFamily="34" charset="0"/>
              </a:rPr>
              <a:t>Do Launch sites keep certain distance away from cities?</a:t>
            </a:r>
          </a:p>
          <a:p>
            <a:pPr marL="800100" lvl="1" indent="-342900">
              <a:buFont typeface="Wingdings" panose="05000000000000000000" pitchFamily="2" charset="2"/>
              <a:buChar char="v"/>
            </a:pPr>
            <a:r>
              <a:rPr lang="en-US" sz="1200" dirty="0">
                <a:latin typeface="Abadi" panose="020B0604020104020204" pitchFamily="34" charset="0"/>
              </a:rPr>
              <a:t>Yes, Launch Sites keep certain distance away from cities such as keep distance away from Melbourne about 51.75 KM</a:t>
            </a:r>
          </a:p>
          <a:p>
            <a:pPr marL="342900" indent="-342900">
              <a:buFont typeface="+mj-lt"/>
              <a:buAutoNum type="arabicPeriod"/>
            </a:pPr>
            <a:endParaRPr lang="en-US" sz="14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0" name="Picture 9">
            <a:extLst>
              <a:ext uri="{FF2B5EF4-FFF2-40B4-BE49-F238E27FC236}">
                <a16:creationId xmlns:a16="http://schemas.microsoft.com/office/drawing/2014/main" id="{B5104369-4826-173B-556D-6818641C142F}"/>
              </a:ext>
            </a:extLst>
          </p:cNvPr>
          <p:cNvPicPr>
            <a:picLocks noChangeAspect="1"/>
          </p:cNvPicPr>
          <p:nvPr/>
        </p:nvPicPr>
        <p:blipFill>
          <a:blip r:embed="rId9"/>
          <a:stretch>
            <a:fillRect/>
          </a:stretch>
        </p:blipFill>
        <p:spPr>
          <a:xfrm>
            <a:off x="1263997" y="5398769"/>
            <a:ext cx="3932237" cy="829128"/>
          </a:xfrm>
          <a:prstGeom prst="rect">
            <a:avLst/>
          </a:prstGeom>
        </p:spPr>
      </p:pic>
      <p:sp>
        <p:nvSpPr>
          <p:cNvPr id="11" name="TextBox 10">
            <a:extLst>
              <a:ext uri="{FF2B5EF4-FFF2-40B4-BE49-F238E27FC236}">
                <a16:creationId xmlns:a16="http://schemas.microsoft.com/office/drawing/2014/main" id="{85869EAF-C72B-6BE9-68DB-0A89E154B7E1}"/>
              </a:ext>
            </a:extLst>
          </p:cNvPr>
          <p:cNvSpPr txBox="1"/>
          <p:nvPr/>
        </p:nvSpPr>
        <p:spPr>
          <a:xfrm>
            <a:off x="1334639" y="5665078"/>
            <a:ext cx="3986526" cy="338554"/>
          </a:xfrm>
          <a:prstGeom prst="rect">
            <a:avLst/>
          </a:prstGeom>
          <a:noFill/>
        </p:spPr>
        <p:txBody>
          <a:bodyPr wrap="square" rtlCol="0">
            <a:spAutoFit/>
          </a:bodyPr>
          <a:lstStyle/>
          <a:p>
            <a:r>
              <a:rPr lang="en-US" sz="1600" dirty="0">
                <a:latin typeface="Söhne"/>
              </a:rPr>
              <a:t>Interactive Map with Folium: </a:t>
            </a:r>
            <a:r>
              <a:rPr lang="en-US" sz="1600" dirty="0">
                <a:latin typeface="Söhne"/>
                <a:hlinkClick r:id="rId10"/>
              </a:rPr>
              <a:t>GitHub Click</a:t>
            </a:r>
            <a:endParaRPr lang="en-US" sz="1600" dirty="0">
              <a:latin typeface="Söhne"/>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66156"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Building a dashboard application with the Python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package. This dashboard application contains input components such as a dropdown list and a range slider to interact with a pie chart and a scatter point chart.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 can use it to find more insights from the SpaceX dataset more easily than with static graphs.</a:t>
            </a:r>
          </a:p>
          <a:p>
            <a:r>
              <a:rPr lang="en-US" sz="2400" dirty="0">
                <a:solidFill>
                  <a:schemeClr val="accent1"/>
                </a:solidFill>
                <a:latin typeface="Abadi" panose="020B0604020104020204" pitchFamily="34" charset="0"/>
              </a:rPr>
              <a:t>Graphs</a:t>
            </a:r>
          </a:p>
          <a:p>
            <a:pPr lvl="1">
              <a:buFont typeface="Wingdings" panose="05000000000000000000" pitchFamily="2" charset="2"/>
              <a:buChar char="Ø"/>
            </a:pPr>
            <a:r>
              <a:rPr lang="en-US" sz="1800" dirty="0">
                <a:latin typeface="Abadi" panose="020B0604020104020204" pitchFamily="34" charset="0"/>
              </a:rPr>
              <a:t>Pie Chart showing the total launches by a certain site/all sites</a:t>
            </a:r>
          </a:p>
          <a:p>
            <a:pPr lvl="1">
              <a:buFont typeface="Wingdings" panose="05000000000000000000" pitchFamily="2" charset="2"/>
              <a:buChar char="Ø"/>
            </a:pPr>
            <a:r>
              <a:rPr lang="en-US" sz="1800" dirty="0">
                <a:latin typeface="Abadi" panose="020B0604020104020204" pitchFamily="34" charset="0"/>
              </a:rPr>
              <a:t>Scatter Graph showing the relationship with Outcome and Payload Mass (KG) for  the different Booster Versions.</a:t>
            </a:r>
          </a:p>
          <a:p>
            <a:pPr marL="0" indent="0">
              <a:buNone/>
            </a:pPr>
            <a:endParaRPr lang="en-US" sz="2200" dirty="0">
              <a:latin typeface="Abadi" panose="020B0604020104020204" pitchFamily="34" charset="0"/>
            </a:endParaRPr>
          </a:p>
          <a:p>
            <a:pPr marL="457200" lvl="1" indent="0">
              <a:buNone/>
            </a:pPr>
            <a:endParaRPr lang="en-US" sz="16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8" name="Picture 7">
            <a:extLst>
              <a:ext uri="{FF2B5EF4-FFF2-40B4-BE49-F238E27FC236}">
                <a16:creationId xmlns:a16="http://schemas.microsoft.com/office/drawing/2014/main" id="{60BEF3AD-5F06-0378-A9FD-D24423AAE6EB}"/>
              </a:ext>
            </a:extLst>
          </p:cNvPr>
          <p:cNvPicPr>
            <a:picLocks noChangeAspect="1"/>
          </p:cNvPicPr>
          <p:nvPr/>
        </p:nvPicPr>
        <p:blipFill>
          <a:blip r:embed="rId3"/>
          <a:stretch>
            <a:fillRect/>
          </a:stretch>
        </p:blipFill>
        <p:spPr>
          <a:xfrm>
            <a:off x="770011" y="5397264"/>
            <a:ext cx="4426080" cy="829128"/>
          </a:xfrm>
          <a:prstGeom prst="rect">
            <a:avLst/>
          </a:prstGeom>
        </p:spPr>
      </p:pic>
      <p:sp>
        <p:nvSpPr>
          <p:cNvPr id="9" name="TextBox 8">
            <a:extLst>
              <a:ext uri="{FF2B5EF4-FFF2-40B4-BE49-F238E27FC236}">
                <a16:creationId xmlns:a16="http://schemas.microsoft.com/office/drawing/2014/main" id="{85903701-80D2-732B-76F3-6D76313A5CAB}"/>
              </a:ext>
            </a:extLst>
          </p:cNvPr>
          <p:cNvSpPr txBox="1"/>
          <p:nvPr/>
        </p:nvSpPr>
        <p:spPr>
          <a:xfrm>
            <a:off x="1184930" y="5610839"/>
            <a:ext cx="3596241" cy="615553"/>
          </a:xfrm>
          <a:prstGeom prst="rect">
            <a:avLst/>
          </a:prstGeom>
          <a:noFill/>
        </p:spPr>
        <p:txBody>
          <a:bodyPr wrap="none" rtlCol="0">
            <a:spAutoFit/>
          </a:bodyPr>
          <a:lstStyle/>
          <a:p>
            <a:r>
              <a:rPr lang="en-US" sz="1600" dirty="0">
                <a:latin typeface="Söhne"/>
              </a:rPr>
              <a:t>Dashboard with </a:t>
            </a:r>
            <a:r>
              <a:rPr lang="en-US" sz="1600" dirty="0" err="1">
                <a:latin typeface="Söhne"/>
              </a:rPr>
              <a:t>Plotly</a:t>
            </a:r>
            <a:r>
              <a:rPr lang="en-US" sz="1600" dirty="0">
                <a:latin typeface="Söhne"/>
              </a:rPr>
              <a:t> Dash: </a:t>
            </a:r>
            <a:r>
              <a:rPr lang="en-US" sz="1600" dirty="0">
                <a:latin typeface="Söhne"/>
                <a:hlinkClick r:id="rId4"/>
              </a:rPr>
              <a:t>GitHub Click</a:t>
            </a:r>
            <a:endParaRPr lang="en-US" sz="1600" dirty="0">
              <a:latin typeface="Söhne"/>
            </a:endParaRPr>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Content Placeholder 5">
            <a:extLst>
              <a:ext uri="{FF2B5EF4-FFF2-40B4-BE49-F238E27FC236}">
                <a16:creationId xmlns:a16="http://schemas.microsoft.com/office/drawing/2014/main" id="{24022E33-F281-BABE-EB6A-D8EE19EE9B78}"/>
              </a:ext>
            </a:extLst>
          </p:cNvPr>
          <p:cNvPicPr>
            <a:picLocks noGrp="1" noChangeAspect="1"/>
          </p:cNvPicPr>
          <p:nvPr>
            <p:ph idx="4294967295"/>
          </p:nvPr>
        </p:nvPicPr>
        <p:blipFill>
          <a:blip r:embed="rId4"/>
          <a:stretch>
            <a:fillRect/>
          </a:stretch>
        </p:blipFill>
        <p:spPr>
          <a:xfrm>
            <a:off x="1928646" y="1538119"/>
            <a:ext cx="8334708" cy="46882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Rectangle: Top Corners One Rounded and One Snipped 6">
            <a:extLst>
              <a:ext uri="{FF2B5EF4-FFF2-40B4-BE49-F238E27FC236}">
                <a16:creationId xmlns:a16="http://schemas.microsoft.com/office/drawing/2014/main" id="{235ADB05-E58E-BD5D-B8E0-0B88262648AC}"/>
              </a:ext>
            </a:extLst>
          </p:cNvPr>
          <p:cNvSpPr/>
          <p:nvPr/>
        </p:nvSpPr>
        <p:spPr>
          <a:xfrm>
            <a:off x="2025997" y="5522111"/>
            <a:ext cx="4742665" cy="704281"/>
          </a:xfrm>
          <a:prstGeom prst="snipRoundRect">
            <a:avLst/>
          </a:prstGeom>
          <a:solidFill>
            <a:srgbClr val="F2F2F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ln w="0"/>
                <a:solidFill>
                  <a:schemeClr val="tx1"/>
                </a:solidFill>
                <a:latin typeface="Söhne"/>
              </a:rPr>
              <a:t>Predictive Analysis(Classification): </a:t>
            </a:r>
            <a:r>
              <a:rPr lang="en-US" sz="1600" dirty="0">
                <a:ln w="0"/>
                <a:solidFill>
                  <a:schemeClr val="accent1"/>
                </a:solidFill>
                <a:latin typeface="Söhne"/>
                <a:hlinkClick r:id="rId5">
                  <a:extLst>
                    <a:ext uri="{A12FA001-AC4F-418D-AE19-62706E023703}">
                      <ahyp:hlinkClr xmlns:ahyp="http://schemas.microsoft.com/office/drawing/2018/hyperlinkcolor" val="tx"/>
                    </a:ext>
                  </a:extLst>
                </a:hlinkClick>
              </a:rPr>
              <a:t>GitHub Click</a:t>
            </a:r>
            <a:endParaRPr lang="en-US" sz="1600" dirty="0">
              <a:ln w="0"/>
              <a:solidFill>
                <a:schemeClr val="accent1"/>
              </a:solidFill>
              <a:latin typeface="Söhne"/>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5" name="Picture 14">
            <a:extLst>
              <a:ext uri="{FF2B5EF4-FFF2-40B4-BE49-F238E27FC236}">
                <a16:creationId xmlns:a16="http://schemas.microsoft.com/office/drawing/2014/main" id="{81B5F4E4-5016-2FA8-566A-B1A6C495B7FB}"/>
              </a:ext>
            </a:extLst>
          </p:cNvPr>
          <p:cNvPicPr>
            <a:picLocks noChangeAspect="1"/>
          </p:cNvPicPr>
          <p:nvPr/>
        </p:nvPicPr>
        <p:blipFill>
          <a:blip r:embed="rId4"/>
          <a:stretch>
            <a:fillRect/>
          </a:stretch>
        </p:blipFill>
        <p:spPr>
          <a:xfrm>
            <a:off x="770011" y="2511972"/>
            <a:ext cx="5344495" cy="1044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99F6F4BB-C9A2-5BC7-B49F-93C2BB7ABC90}"/>
              </a:ext>
            </a:extLst>
          </p:cNvPr>
          <p:cNvPicPr>
            <a:picLocks noChangeAspect="1"/>
          </p:cNvPicPr>
          <p:nvPr/>
        </p:nvPicPr>
        <p:blipFill>
          <a:blip r:embed="rId5"/>
          <a:stretch>
            <a:fillRect/>
          </a:stretch>
        </p:blipFill>
        <p:spPr>
          <a:xfrm>
            <a:off x="8104238" y="2511972"/>
            <a:ext cx="2354681" cy="2176969"/>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A84A5A5A-6717-7701-0B0E-3E9813EB4941}"/>
              </a:ext>
            </a:extLst>
          </p:cNvPr>
          <p:cNvPicPr>
            <a:picLocks noChangeAspect="1"/>
          </p:cNvPicPr>
          <p:nvPr/>
        </p:nvPicPr>
        <p:blipFill>
          <a:blip r:embed="rId6"/>
          <a:stretch>
            <a:fillRect/>
          </a:stretch>
        </p:blipFill>
        <p:spPr>
          <a:xfrm>
            <a:off x="734028" y="5492127"/>
            <a:ext cx="7590178" cy="5334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3" name="TextBox 22">
            <a:extLst>
              <a:ext uri="{FF2B5EF4-FFF2-40B4-BE49-F238E27FC236}">
                <a16:creationId xmlns:a16="http://schemas.microsoft.com/office/drawing/2014/main" id="{D2D5014D-61F4-F7CF-121B-020D457CA960}"/>
              </a:ext>
            </a:extLst>
          </p:cNvPr>
          <p:cNvSpPr txBox="1"/>
          <p:nvPr/>
        </p:nvSpPr>
        <p:spPr>
          <a:xfrm>
            <a:off x="770012" y="1870779"/>
            <a:ext cx="3707396"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a:latin typeface="Abadi" panose="020B0604020104020204" pitchFamily="34" charset="0"/>
              </a:rPr>
              <a:t>Exploratory data analysis results</a:t>
            </a:r>
          </a:p>
        </p:txBody>
      </p:sp>
      <p:sp>
        <p:nvSpPr>
          <p:cNvPr id="24" name="TextBox 23">
            <a:extLst>
              <a:ext uri="{FF2B5EF4-FFF2-40B4-BE49-F238E27FC236}">
                <a16:creationId xmlns:a16="http://schemas.microsoft.com/office/drawing/2014/main" id="{787EF66F-9689-B1AE-0AB6-7F96FDD16040}"/>
              </a:ext>
            </a:extLst>
          </p:cNvPr>
          <p:cNvSpPr txBox="1"/>
          <p:nvPr/>
        </p:nvSpPr>
        <p:spPr>
          <a:xfrm>
            <a:off x="770011" y="4750075"/>
            <a:ext cx="2961161" cy="40011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a:latin typeface="Abadi" panose="020B0604020104020204" pitchFamily="34" charset="0"/>
              </a:rPr>
              <a:t>Predictive analysis results</a:t>
            </a:r>
          </a:p>
        </p:txBody>
      </p:sp>
      <p:sp>
        <p:nvSpPr>
          <p:cNvPr id="25" name="TextBox 24">
            <a:extLst>
              <a:ext uri="{FF2B5EF4-FFF2-40B4-BE49-F238E27FC236}">
                <a16:creationId xmlns:a16="http://schemas.microsoft.com/office/drawing/2014/main" id="{3F1083AC-D215-71E2-F09F-B01490B2EC30}"/>
              </a:ext>
            </a:extLst>
          </p:cNvPr>
          <p:cNvSpPr txBox="1"/>
          <p:nvPr/>
        </p:nvSpPr>
        <p:spPr>
          <a:xfrm>
            <a:off x="6604949" y="1870778"/>
            <a:ext cx="4680662" cy="400110"/>
          </a:xfrm>
          <a:prstGeom prst="rect">
            <a:avLst/>
          </a:prstGeom>
          <a:effectLst/>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a:latin typeface="Abadi" panose="020B0604020104020204" pitchFamily="34" charset="0"/>
              </a:rPr>
              <a:t>Interactive analytics demo in screenshots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B36E873-8B05-23C1-0426-46CE315A4B53}"/>
              </a:ext>
            </a:extLst>
          </p:cNvPr>
          <p:cNvSpPr>
            <a:spLocks noGrp="1"/>
          </p:cNvSpPr>
          <p:nvPr>
            <p:ph type="body" sz="half" idx="2"/>
          </p:nvPr>
        </p:nvSpPr>
        <p:spPr>
          <a:xfrm>
            <a:off x="1344804" y="4334504"/>
            <a:ext cx="9502391" cy="1248433"/>
          </a:xfrm>
        </p:spPr>
        <p:style>
          <a:lnRef idx="0">
            <a:schemeClr val="accent1"/>
          </a:lnRef>
          <a:fillRef idx="3">
            <a:schemeClr val="accent1"/>
          </a:fillRef>
          <a:effectRef idx="3">
            <a:schemeClr val="accent1"/>
          </a:effectRef>
          <a:fontRef idx="minor">
            <a:schemeClr val="lt1"/>
          </a:fontRef>
        </p:style>
        <p:txBody>
          <a:bodyPr anchor="ctr"/>
          <a:lstStyle/>
          <a:p>
            <a:pPr marL="342900" indent="-342900">
              <a:buFont typeface="Wingdings" panose="05000000000000000000" pitchFamily="2" charset="2"/>
              <a:buChar char="v"/>
            </a:pPr>
            <a:r>
              <a:rPr lang="en-US" sz="2000" dirty="0"/>
              <a:t>We see that as the flight number increases, the first stage is more likely to land successfully. The payload mass is also important; it seems the more massive the payload, the less likely the first stage will return.</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1" name="Picture 10">
            <a:extLst>
              <a:ext uri="{FF2B5EF4-FFF2-40B4-BE49-F238E27FC236}">
                <a16:creationId xmlns:a16="http://schemas.microsoft.com/office/drawing/2014/main" id="{88E60F54-2321-5097-F693-00BE3E78AFDC}"/>
              </a:ext>
            </a:extLst>
          </p:cNvPr>
          <p:cNvPicPr>
            <a:picLocks noChangeAspect="1"/>
          </p:cNvPicPr>
          <p:nvPr/>
        </p:nvPicPr>
        <p:blipFill>
          <a:blip r:embed="rId3"/>
          <a:stretch>
            <a:fillRect/>
          </a:stretch>
        </p:blipFill>
        <p:spPr>
          <a:xfrm>
            <a:off x="786908" y="1816383"/>
            <a:ext cx="10618184" cy="207548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B8851E4-F5E3-D398-69E8-D17A2A509A0C}"/>
              </a:ext>
            </a:extLst>
          </p:cNvPr>
          <p:cNvPicPr>
            <a:picLocks noChangeAspect="1"/>
          </p:cNvPicPr>
          <p:nvPr/>
        </p:nvPicPr>
        <p:blipFill>
          <a:blip r:embed="rId3"/>
          <a:stretch>
            <a:fillRect/>
          </a:stretch>
        </p:blipFill>
        <p:spPr>
          <a:xfrm>
            <a:off x="770011" y="1745315"/>
            <a:ext cx="10515600" cy="2055434"/>
          </a:xfrm>
          <a:prstGeom prst="rect">
            <a:avLst/>
          </a:prstGeom>
        </p:spPr>
      </p:pic>
      <p:sp>
        <p:nvSpPr>
          <p:cNvPr id="7" name="Text Placeholder 6">
            <a:extLst>
              <a:ext uri="{FF2B5EF4-FFF2-40B4-BE49-F238E27FC236}">
                <a16:creationId xmlns:a16="http://schemas.microsoft.com/office/drawing/2014/main" id="{D489994B-B6DB-7A65-FAFA-0BD49A5298DB}"/>
              </a:ext>
            </a:extLst>
          </p:cNvPr>
          <p:cNvSpPr txBox="1">
            <a:spLocks/>
          </p:cNvSpPr>
          <p:nvPr/>
        </p:nvSpPr>
        <p:spPr>
          <a:xfrm>
            <a:off x="1344804" y="4288944"/>
            <a:ext cx="9502391" cy="1248433"/>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000" dirty="0">
                <a:solidFill>
                  <a:schemeClr val="bg1"/>
                </a:solidFill>
              </a:rPr>
              <a:t>We see that different launch sites have different success rates. CCAFS LC-40, has a success rate of 60 %, while KSC LC-39A and VAFB SLC 4E has a success rate of 77%.</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AEF631D5-438C-F7B5-66BD-1E3EE6AE3618}"/>
              </a:ext>
            </a:extLst>
          </p:cNvPr>
          <p:cNvPicPr>
            <a:picLocks noChangeAspect="1"/>
          </p:cNvPicPr>
          <p:nvPr/>
        </p:nvPicPr>
        <p:blipFill>
          <a:blip r:embed="rId3"/>
          <a:stretch>
            <a:fillRect/>
          </a:stretch>
        </p:blipFill>
        <p:spPr>
          <a:xfrm>
            <a:off x="770011" y="1939043"/>
            <a:ext cx="10515600" cy="2055434"/>
          </a:xfrm>
          <a:prstGeom prst="rect">
            <a:avLst/>
          </a:prstGeom>
        </p:spPr>
      </p:pic>
      <p:sp>
        <p:nvSpPr>
          <p:cNvPr id="8" name="Text Placeholder 6">
            <a:extLst>
              <a:ext uri="{FF2B5EF4-FFF2-40B4-BE49-F238E27FC236}">
                <a16:creationId xmlns:a16="http://schemas.microsoft.com/office/drawing/2014/main" id="{6AEFAA11-7D1C-A9FF-193C-9BFAE60F9681}"/>
              </a:ext>
            </a:extLst>
          </p:cNvPr>
          <p:cNvSpPr txBox="1">
            <a:spLocks/>
          </p:cNvSpPr>
          <p:nvPr/>
        </p:nvSpPr>
        <p:spPr>
          <a:xfrm>
            <a:off x="1344804" y="4288944"/>
            <a:ext cx="9502391" cy="1248433"/>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000" dirty="0">
                <a:solidFill>
                  <a:schemeClr val="bg1"/>
                </a:solidFill>
              </a:rPr>
              <a:t>We can see that the best success rate is ES-L1 orbit.</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3472070-B9D0-3BB3-A8EC-8B9B0C8508E8}"/>
              </a:ext>
            </a:extLst>
          </p:cNvPr>
          <p:cNvPicPr>
            <a:picLocks noChangeAspect="1"/>
          </p:cNvPicPr>
          <p:nvPr/>
        </p:nvPicPr>
        <p:blipFill>
          <a:blip r:embed="rId3"/>
          <a:stretch>
            <a:fillRect/>
          </a:stretch>
        </p:blipFill>
        <p:spPr>
          <a:xfrm>
            <a:off x="770011" y="1776846"/>
            <a:ext cx="10515600" cy="2055434"/>
          </a:xfrm>
          <a:prstGeom prst="rect">
            <a:avLst/>
          </a:prstGeom>
        </p:spPr>
      </p:pic>
      <p:sp>
        <p:nvSpPr>
          <p:cNvPr id="8" name="Text Placeholder 6">
            <a:extLst>
              <a:ext uri="{FF2B5EF4-FFF2-40B4-BE49-F238E27FC236}">
                <a16:creationId xmlns:a16="http://schemas.microsoft.com/office/drawing/2014/main" id="{196EB69B-025D-6F9F-695F-4B114B6E65D5}"/>
              </a:ext>
            </a:extLst>
          </p:cNvPr>
          <p:cNvSpPr txBox="1">
            <a:spLocks/>
          </p:cNvSpPr>
          <p:nvPr/>
        </p:nvSpPr>
        <p:spPr>
          <a:xfrm>
            <a:off x="1344804" y="4288944"/>
            <a:ext cx="9502391" cy="1248433"/>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000" dirty="0">
                <a:solidFill>
                  <a:schemeClr val="bg1"/>
                </a:solidFill>
              </a:rPr>
              <a:t>We can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16FBDA5-116F-E9C4-D18F-DB6B557ACBB7}"/>
              </a:ext>
            </a:extLst>
          </p:cNvPr>
          <p:cNvPicPr>
            <a:picLocks noChangeAspect="1"/>
          </p:cNvPicPr>
          <p:nvPr/>
        </p:nvPicPr>
        <p:blipFill>
          <a:blip r:embed="rId3"/>
          <a:stretch>
            <a:fillRect/>
          </a:stretch>
        </p:blipFill>
        <p:spPr>
          <a:xfrm>
            <a:off x="770011" y="1713785"/>
            <a:ext cx="10515600" cy="2055434"/>
          </a:xfrm>
          <a:prstGeom prst="rect">
            <a:avLst/>
          </a:prstGeom>
        </p:spPr>
      </p:pic>
      <p:sp>
        <p:nvSpPr>
          <p:cNvPr id="7" name="Text Placeholder 6">
            <a:extLst>
              <a:ext uri="{FF2B5EF4-FFF2-40B4-BE49-F238E27FC236}">
                <a16:creationId xmlns:a16="http://schemas.microsoft.com/office/drawing/2014/main" id="{8D1B47B2-4495-1203-1DF7-F21F19E9AA7C}"/>
              </a:ext>
            </a:extLst>
          </p:cNvPr>
          <p:cNvSpPr txBox="1">
            <a:spLocks/>
          </p:cNvSpPr>
          <p:nvPr/>
        </p:nvSpPr>
        <p:spPr>
          <a:xfrm>
            <a:off x="1344804" y="4288944"/>
            <a:ext cx="9502391" cy="1248433"/>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000" dirty="0">
                <a:solidFill>
                  <a:schemeClr val="bg1"/>
                </a:solidFill>
              </a:rPr>
              <a:t>With heavy payloads the successful landing or positive landing rate are more for Polar, LEO and ISS. 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E9360D3-B67C-3A8C-030D-DF1F0CDB979D}"/>
              </a:ext>
            </a:extLst>
          </p:cNvPr>
          <p:cNvPicPr>
            <a:picLocks noChangeAspect="1"/>
          </p:cNvPicPr>
          <p:nvPr/>
        </p:nvPicPr>
        <p:blipFill>
          <a:blip r:embed="rId3"/>
          <a:stretch>
            <a:fillRect/>
          </a:stretch>
        </p:blipFill>
        <p:spPr>
          <a:xfrm>
            <a:off x="770009" y="1816127"/>
            <a:ext cx="10515601" cy="2235651"/>
          </a:xfrm>
          <a:prstGeom prst="rect">
            <a:avLst/>
          </a:prstGeom>
        </p:spPr>
      </p:pic>
      <p:sp>
        <p:nvSpPr>
          <p:cNvPr id="7" name="Text Placeholder 6">
            <a:extLst>
              <a:ext uri="{FF2B5EF4-FFF2-40B4-BE49-F238E27FC236}">
                <a16:creationId xmlns:a16="http://schemas.microsoft.com/office/drawing/2014/main" id="{1C30ABEF-D2E8-3A66-C113-34F7C68CBAF5}"/>
              </a:ext>
            </a:extLst>
          </p:cNvPr>
          <p:cNvSpPr txBox="1">
            <a:spLocks/>
          </p:cNvSpPr>
          <p:nvPr/>
        </p:nvSpPr>
        <p:spPr>
          <a:xfrm>
            <a:off x="1344804" y="4288944"/>
            <a:ext cx="9502391" cy="1248433"/>
          </a:xfrm>
          <a:prstGeom prst="rect">
            <a:avLst/>
          </a:prstGeom>
        </p:spPr>
        <p:style>
          <a:lnRef idx="0">
            <a:schemeClr val="accent1"/>
          </a:lnRef>
          <a:fillRef idx="3">
            <a:schemeClr val="accent1"/>
          </a:fillRef>
          <a:effectRef idx="3">
            <a:schemeClr val="accent1"/>
          </a:effectRef>
          <a:fontRef idx="minor">
            <a:schemeClr val="lt1"/>
          </a:fontRef>
        </p:style>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v"/>
            </a:pPr>
            <a:r>
              <a:rPr lang="en-US" sz="2000" dirty="0">
                <a:solidFill>
                  <a:schemeClr val="bg1"/>
                </a:solidFill>
              </a:rPr>
              <a:t>you can observe that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5E1F18E3-8053-A7AB-EFA2-21154A007880}"/>
              </a:ext>
            </a:extLst>
          </p:cNvPr>
          <p:cNvPicPr>
            <a:picLocks noGrp="1" noChangeAspect="1"/>
          </p:cNvPicPr>
          <p:nvPr>
            <p:ph idx="1"/>
          </p:nvPr>
        </p:nvPicPr>
        <p:blipFill>
          <a:blip r:embed="rId3"/>
          <a:stretch>
            <a:fillRect/>
          </a:stretch>
        </p:blipFill>
        <p:spPr>
          <a:xfrm>
            <a:off x="7636363" y="1848609"/>
            <a:ext cx="2156818" cy="3406563"/>
          </a:xfr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7" name="Text Placeholder 6">
            <a:extLst>
              <a:ext uri="{FF2B5EF4-FFF2-40B4-BE49-F238E27FC236}">
                <a16:creationId xmlns:a16="http://schemas.microsoft.com/office/drawing/2014/main" id="{541404A1-F8F9-11DC-AA1A-CB4F4AA8C268}"/>
              </a:ext>
            </a:extLst>
          </p:cNvPr>
          <p:cNvSpPr>
            <a:spLocks noGrp="1"/>
          </p:cNvSpPr>
          <p:nvPr>
            <p:ph type="body" sz="half" idx="2"/>
          </p:nvPr>
        </p:nvSpPr>
        <p:spPr>
          <a:xfrm>
            <a:off x="839787" y="1597085"/>
            <a:ext cx="3932237" cy="549049"/>
          </a:xfrm>
        </p:spPr>
        <p:txBody>
          <a:bodyPr anchor="ctr"/>
          <a:lstStyle/>
          <a:p>
            <a:pPr marL="342900" indent="-342900">
              <a:buFont typeface="Arial" panose="020B0604020202020204" pitchFamily="34" charset="0"/>
              <a:buChar char="•"/>
            </a:pPr>
            <a:r>
              <a:rPr lang="en-US" sz="2400" b="1" dirty="0">
                <a:solidFill>
                  <a:schemeClr val="accent1"/>
                </a:solidFill>
              </a:rPr>
              <a:t>SQL Query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8" name="Text Placeholder 6">
            <a:extLst>
              <a:ext uri="{FF2B5EF4-FFF2-40B4-BE49-F238E27FC236}">
                <a16:creationId xmlns:a16="http://schemas.microsoft.com/office/drawing/2014/main" id="{687B61C0-0D34-82CF-742C-FE9EF07E9381}"/>
              </a:ext>
            </a:extLst>
          </p:cNvPr>
          <p:cNvSpPr txBox="1">
            <a:spLocks/>
          </p:cNvSpPr>
          <p:nvPr/>
        </p:nvSpPr>
        <p:spPr>
          <a:xfrm>
            <a:off x="839788" y="3994449"/>
            <a:ext cx="5189611" cy="19113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r>
              <a:rPr lang="en-US" sz="1800" dirty="0">
                <a:latin typeface="+mj-lt"/>
              </a:rPr>
              <a:t>Using “DISTINCT” in the query to show unique values in the </a:t>
            </a:r>
            <a:r>
              <a:rPr lang="en-US" sz="1800" dirty="0" err="1">
                <a:latin typeface="+mj-lt"/>
              </a:rPr>
              <a:t>Launch_Site</a:t>
            </a:r>
            <a:r>
              <a:rPr lang="en-US" sz="1800" dirty="0">
                <a:latin typeface="+mj-lt"/>
              </a:rPr>
              <a:t> from </a:t>
            </a:r>
            <a:r>
              <a:rPr lang="en-US" sz="1800" dirty="0" err="1">
                <a:latin typeface="+mj-lt"/>
              </a:rPr>
              <a:t>Spacextbl</a:t>
            </a:r>
            <a:r>
              <a:rPr lang="en-US" sz="1800" dirty="0">
                <a:latin typeface="+mj-lt"/>
              </a:rPr>
              <a:t> column.</a:t>
            </a:r>
          </a:p>
        </p:txBody>
      </p:sp>
      <p:sp>
        <p:nvSpPr>
          <p:cNvPr id="12" name="TextBox 11">
            <a:extLst>
              <a:ext uri="{FF2B5EF4-FFF2-40B4-BE49-F238E27FC236}">
                <a16:creationId xmlns:a16="http://schemas.microsoft.com/office/drawing/2014/main" id="{C05737E0-49A2-4B4D-A4D3-38FF21052667}"/>
              </a:ext>
            </a:extLst>
          </p:cNvPr>
          <p:cNvSpPr txBox="1"/>
          <p:nvPr/>
        </p:nvSpPr>
        <p:spPr>
          <a:xfrm>
            <a:off x="839788" y="2332354"/>
            <a:ext cx="5256211" cy="646331"/>
          </a:xfrm>
          <a:prstGeom prst="rect">
            <a:avLst/>
          </a:prstGeom>
          <a:noFill/>
        </p:spPr>
        <p:txBody>
          <a:bodyPr wrap="square" rtlCol="0">
            <a:spAutoFit/>
          </a:bodyPr>
          <a:lstStyle/>
          <a:p>
            <a:r>
              <a:rPr lang="en-US" dirty="0">
                <a:latin typeface="+mj-lt"/>
              </a:rPr>
              <a:t>%</a:t>
            </a:r>
            <a:r>
              <a:rPr lang="en-US" dirty="0" err="1">
                <a:latin typeface="+mj-lt"/>
              </a:rPr>
              <a:t>sql</a:t>
            </a:r>
            <a:r>
              <a:rPr lang="en-US" dirty="0">
                <a:latin typeface="+mj-lt"/>
              </a:rPr>
              <a:t> SELECT DISTINCT </a:t>
            </a:r>
            <a:r>
              <a:rPr lang="en-US" dirty="0" err="1">
                <a:latin typeface="+mj-lt"/>
              </a:rPr>
              <a:t>Launch_Site</a:t>
            </a:r>
            <a:r>
              <a:rPr lang="en-US" dirty="0">
                <a:latin typeface="+mj-lt"/>
              </a:rPr>
              <a:t> FROM SPACEXTBL;</a:t>
            </a:r>
          </a:p>
          <a:p>
            <a:endParaRPr lang="en-US" dirty="0"/>
          </a:p>
        </p:txBody>
      </p:sp>
      <p:sp>
        <p:nvSpPr>
          <p:cNvPr id="15" name="Arrow: Striped Right 14">
            <a:extLst>
              <a:ext uri="{FF2B5EF4-FFF2-40B4-BE49-F238E27FC236}">
                <a16:creationId xmlns:a16="http://schemas.microsoft.com/office/drawing/2014/main" id="{5BFA811B-1005-800D-69F5-E966D2D5495C}"/>
              </a:ext>
            </a:extLst>
          </p:cNvPr>
          <p:cNvSpPr/>
          <p:nvPr/>
        </p:nvSpPr>
        <p:spPr>
          <a:xfrm>
            <a:off x="5575738" y="3289738"/>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Content Placeholder 13">
            <a:extLst>
              <a:ext uri="{FF2B5EF4-FFF2-40B4-BE49-F238E27FC236}">
                <a16:creationId xmlns:a16="http://schemas.microsoft.com/office/drawing/2014/main" id="{B03EE4FC-34C9-9FDB-E43B-93C94E21032B}"/>
              </a:ext>
            </a:extLst>
          </p:cNvPr>
          <p:cNvPicPr>
            <a:picLocks noChangeAspect="1"/>
          </p:cNvPicPr>
          <p:nvPr/>
        </p:nvPicPr>
        <p:blipFill>
          <a:blip r:embed="rId3"/>
          <a:srcRect/>
          <a:stretch/>
        </p:blipFill>
        <p:spPr>
          <a:xfrm>
            <a:off x="6164429" y="3189215"/>
            <a:ext cx="5293543" cy="1300653"/>
          </a:xfrm>
          <a:prstGeom prst="rect">
            <a:avLst/>
          </a:prstGeo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7" name="Text Placeholder 6">
            <a:extLst>
              <a:ext uri="{FF2B5EF4-FFF2-40B4-BE49-F238E27FC236}">
                <a16:creationId xmlns:a16="http://schemas.microsoft.com/office/drawing/2014/main" id="{05BB80FC-0A2A-2F5B-2030-96A569FADB9E}"/>
              </a:ext>
            </a:extLst>
          </p:cNvPr>
          <p:cNvSpPr txBox="1">
            <a:spLocks/>
          </p:cNvSpPr>
          <p:nvPr/>
        </p:nvSpPr>
        <p:spPr>
          <a:xfrm>
            <a:off x="839787" y="1597085"/>
            <a:ext cx="3932237" cy="54904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SQL Query</a:t>
            </a:r>
          </a:p>
        </p:txBody>
      </p:sp>
      <p:sp>
        <p:nvSpPr>
          <p:cNvPr id="8" name="TextBox 7">
            <a:extLst>
              <a:ext uri="{FF2B5EF4-FFF2-40B4-BE49-F238E27FC236}">
                <a16:creationId xmlns:a16="http://schemas.microsoft.com/office/drawing/2014/main" id="{94D13D2C-C422-FA65-C822-8217E89C37C9}"/>
              </a:ext>
            </a:extLst>
          </p:cNvPr>
          <p:cNvSpPr txBox="1"/>
          <p:nvPr/>
        </p:nvSpPr>
        <p:spPr>
          <a:xfrm>
            <a:off x="839788" y="2332354"/>
            <a:ext cx="5256211" cy="646331"/>
          </a:xfrm>
          <a:prstGeom prst="rect">
            <a:avLst/>
          </a:prstGeom>
          <a:noFill/>
        </p:spPr>
        <p:txBody>
          <a:bodyPr wrap="square" rtlCol="0">
            <a:spAutoFit/>
          </a:bodyPr>
          <a:lstStyle/>
          <a:p>
            <a:r>
              <a:rPr lang="en-US" dirty="0">
                <a:latin typeface="+mj-lt"/>
              </a:rPr>
              <a:t>%</a:t>
            </a:r>
            <a:r>
              <a:rPr lang="en-US" dirty="0" err="1">
                <a:latin typeface="+mj-lt"/>
              </a:rPr>
              <a:t>sql</a:t>
            </a:r>
            <a:r>
              <a:rPr lang="en-US" dirty="0">
                <a:latin typeface="+mj-lt"/>
              </a:rPr>
              <a:t> SELECT * FROM SPACEXTBL WHERE </a:t>
            </a:r>
            <a:r>
              <a:rPr lang="en-US" dirty="0" err="1">
                <a:latin typeface="+mj-lt"/>
              </a:rPr>
              <a:t>Launch_Site</a:t>
            </a:r>
            <a:r>
              <a:rPr lang="en-US" dirty="0">
                <a:latin typeface="+mj-lt"/>
              </a:rPr>
              <a:t> LIKE '%CCA%' LIMIT 5;</a:t>
            </a:r>
            <a:endParaRPr lang="en-US" dirty="0"/>
          </a:p>
        </p:txBody>
      </p:sp>
      <p:sp>
        <p:nvSpPr>
          <p:cNvPr id="9" name="Arrow: Striped Right 8">
            <a:extLst>
              <a:ext uri="{FF2B5EF4-FFF2-40B4-BE49-F238E27FC236}">
                <a16:creationId xmlns:a16="http://schemas.microsoft.com/office/drawing/2014/main" id="{F968E4FB-8CF3-A068-10B5-663B6C204C22}"/>
              </a:ext>
            </a:extLst>
          </p:cNvPr>
          <p:cNvSpPr/>
          <p:nvPr/>
        </p:nvSpPr>
        <p:spPr>
          <a:xfrm>
            <a:off x="5055475" y="3289738"/>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6">
            <a:extLst>
              <a:ext uri="{FF2B5EF4-FFF2-40B4-BE49-F238E27FC236}">
                <a16:creationId xmlns:a16="http://schemas.microsoft.com/office/drawing/2014/main" id="{93FDDB7B-E26C-8B8F-EDB6-8572B3D14D1E}"/>
              </a:ext>
            </a:extLst>
          </p:cNvPr>
          <p:cNvSpPr txBox="1">
            <a:spLocks/>
          </p:cNvSpPr>
          <p:nvPr/>
        </p:nvSpPr>
        <p:spPr>
          <a:xfrm>
            <a:off x="839788" y="3994449"/>
            <a:ext cx="5189611" cy="19113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r>
              <a:rPr lang="en-US" sz="1800" dirty="0">
                <a:latin typeface="+mj-lt"/>
              </a:rPr>
              <a:t>To display all the columns of the "</a:t>
            </a:r>
            <a:r>
              <a:rPr lang="en-US" sz="1800" dirty="0" err="1">
                <a:latin typeface="+mj-lt"/>
              </a:rPr>
              <a:t>Spacextbl</a:t>
            </a:r>
            <a:r>
              <a:rPr lang="en-US" sz="1800" dirty="0">
                <a:latin typeface="+mj-lt"/>
              </a:rPr>
              <a:t>“ from the "</a:t>
            </a:r>
            <a:r>
              <a:rPr lang="en-US" sz="1800" dirty="0" err="1">
                <a:latin typeface="+mj-lt"/>
              </a:rPr>
              <a:t>Launch_Site</a:t>
            </a:r>
            <a:r>
              <a:rPr lang="en-US" sz="1800" dirty="0">
                <a:latin typeface="+mj-lt"/>
              </a:rPr>
              <a:t>" table, use the "SELECT" statement. To display specific data that have the letters "CCA" in them, use the "LIKE" operator.</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Content Placeholder 13">
            <a:extLst>
              <a:ext uri="{FF2B5EF4-FFF2-40B4-BE49-F238E27FC236}">
                <a16:creationId xmlns:a16="http://schemas.microsoft.com/office/drawing/2014/main" id="{A2CADA1E-9721-AE3E-DAB8-E8FC911CF5A5}"/>
              </a:ext>
            </a:extLst>
          </p:cNvPr>
          <p:cNvPicPr>
            <a:picLocks noChangeAspect="1"/>
          </p:cNvPicPr>
          <p:nvPr/>
        </p:nvPicPr>
        <p:blipFill>
          <a:blip r:embed="rId3"/>
          <a:srcRect/>
          <a:stretch/>
        </p:blipFill>
        <p:spPr>
          <a:xfrm>
            <a:off x="7157246" y="2841512"/>
            <a:ext cx="3115052" cy="1820241"/>
          </a:xfrm>
          <a:prstGeom prst="rect">
            <a:avLst/>
          </a:prstGeo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7" name="Text Placeholder 6">
            <a:extLst>
              <a:ext uri="{FF2B5EF4-FFF2-40B4-BE49-F238E27FC236}">
                <a16:creationId xmlns:a16="http://schemas.microsoft.com/office/drawing/2014/main" id="{1D4AD8DC-8A9D-36F0-6261-FA3AA5FCDDFB}"/>
              </a:ext>
            </a:extLst>
          </p:cNvPr>
          <p:cNvSpPr txBox="1">
            <a:spLocks/>
          </p:cNvSpPr>
          <p:nvPr/>
        </p:nvSpPr>
        <p:spPr>
          <a:xfrm>
            <a:off x="839787" y="1597085"/>
            <a:ext cx="3932237" cy="54904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SQL Query</a:t>
            </a:r>
          </a:p>
        </p:txBody>
      </p:sp>
      <p:sp>
        <p:nvSpPr>
          <p:cNvPr id="8" name="TextBox 7">
            <a:extLst>
              <a:ext uri="{FF2B5EF4-FFF2-40B4-BE49-F238E27FC236}">
                <a16:creationId xmlns:a16="http://schemas.microsoft.com/office/drawing/2014/main" id="{F3E7FC30-106F-F0BC-8F21-AF17838639EF}"/>
              </a:ext>
            </a:extLst>
          </p:cNvPr>
          <p:cNvSpPr txBox="1"/>
          <p:nvPr/>
        </p:nvSpPr>
        <p:spPr>
          <a:xfrm>
            <a:off x="839788" y="2332354"/>
            <a:ext cx="5256211" cy="923330"/>
          </a:xfrm>
          <a:prstGeom prst="rect">
            <a:avLst/>
          </a:prstGeom>
          <a:noFill/>
        </p:spPr>
        <p:txBody>
          <a:bodyPr wrap="square" rtlCol="0">
            <a:spAutoFit/>
          </a:bodyPr>
          <a:lstStyle/>
          <a:p>
            <a:r>
              <a:rPr lang="en-US" dirty="0">
                <a:latin typeface="+mj-lt"/>
              </a:rPr>
              <a:t>%</a:t>
            </a:r>
            <a:r>
              <a:rPr lang="en-US" dirty="0" err="1">
                <a:latin typeface="+mj-lt"/>
              </a:rPr>
              <a:t>sql</a:t>
            </a:r>
            <a:r>
              <a:rPr lang="en-US" dirty="0">
                <a:latin typeface="+mj-lt"/>
              </a:rPr>
              <a:t> SELECT sum(PAYLOAD_MASS__KG_) as </a:t>
            </a:r>
            <a:r>
              <a:rPr lang="en-US" dirty="0" err="1">
                <a:latin typeface="+mj-lt"/>
              </a:rPr>
              <a:t>Total_Payload_Mass</a:t>
            </a:r>
            <a:r>
              <a:rPr lang="en-US" dirty="0">
                <a:latin typeface="+mj-lt"/>
              </a:rPr>
              <a:t> FROM SPACEXTBL WHERE Customer = 'NASA (CRS)' ;</a:t>
            </a:r>
            <a:endParaRPr lang="en-US" dirty="0"/>
          </a:p>
        </p:txBody>
      </p:sp>
      <p:sp>
        <p:nvSpPr>
          <p:cNvPr id="9" name="Arrow: Striped Right 8">
            <a:extLst>
              <a:ext uri="{FF2B5EF4-FFF2-40B4-BE49-F238E27FC236}">
                <a16:creationId xmlns:a16="http://schemas.microsoft.com/office/drawing/2014/main" id="{D52275C5-2A0F-2295-1013-F98FD0B1166E}"/>
              </a:ext>
            </a:extLst>
          </p:cNvPr>
          <p:cNvSpPr/>
          <p:nvPr/>
        </p:nvSpPr>
        <p:spPr>
          <a:xfrm>
            <a:off x="5575738" y="3289738"/>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D4165B66-02FC-53F8-E0B1-5F3B9B8ECABF}"/>
              </a:ext>
            </a:extLst>
          </p:cNvPr>
          <p:cNvSpPr txBox="1">
            <a:spLocks/>
          </p:cNvSpPr>
          <p:nvPr/>
        </p:nvSpPr>
        <p:spPr>
          <a:xfrm>
            <a:off x="839788" y="3994449"/>
            <a:ext cx="5189611" cy="19113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r>
              <a:rPr lang="en-US" sz="1800" dirty="0">
                <a:latin typeface="+mj-lt"/>
              </a:rPr>
              <a:t>To retrieve the total Payload Mass from the </a:t>
            </a:r>
            <a:r>
              <a:rPr lang="en-US" sz="1800" dirty="0" err="1">
                <a:latin typeface="+mj-lt"/>
              </a:rPr>
              <a:t>Spacextbl</a:t>
            </a:r>
            <a:r>
              <a:rPr lang="en-US" sz="1800" dirty="0">
                <a:latin typeface="+mj-lt"/>
              </a:rPr>
              <a:t> table, use the SELECT and SUM statements. To display only the data where the Customer column contains the letters 'NASA(CRS)', use the WHERE statement.</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Content Placeholder 13">
            <a:extLst>
              <a:ext uri="{FF2B5EF4-FFF2-40B4-BE49-F238E27FC236}">
                <a16:creationId xmlns:a16="http://schemas.microsoft.com/office/drawing/2014/main" id="{F8B87A3C-710E-B81B-28F7-A8DE9E0D395F}"/>
              </a:ext>
            </a:extLst>
          </p:cNvPr>
          <p:cNvPicPr>
            <a:picLocks noChangeAspect="1"/>
          </p:cNvPicPr>
          <p:nvPr/>
        </p:nvPicPr>
        <p:blipFill>
          <a:blip r:embed="rId3"/>
          <a:srcRect/>
          <a:stretch/>
        </p:blipFill>
        <p:spPr>
          <a:xfrm>
            <a:off x="7157246" y="3088112"/>
            <a:ext cx="3115052" cy="1327040"/>
          </a:xfrm>
          <a:prstGeom prst="rect">
            <a:avLst/>
          </a:prstGeo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6" name="Text Placeholder 6">
            <a:extLst>
              <a:ext uri="{FF2B5EF4-FFF2-40B4-BE49-F238E27FC236}">
                <a16:creationId xmlns:a16="http://schemas.microsoft.com/office/drawing/2014/main" id="{7E55CDF0-9A37-CEF9-02B7-F642AAB7887A}"/>
              </a:ext>
            </a:extLst>
          </p:cNvPr>
          <p:cNvSpPr txBox="1">
            <a:spLocks/>
          </p:cNvSpPr>
          <p:nvPr/>
        </p:nvSpPr>
        <p:spPr>
          <a:xfrm>
            <a:off x="839787" y="1597085"/>
            <a:ext cx="3932237" cy="54904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SQL Query</a:t>
            </a:r>
          </a:p>
        </p:txBody>
      </p:sp>
      <p:sp>
        <p:nvSpPr>
          <p:cNvPr id="7" name="TextBox 6">
            <a:extLst>
              <a:ext uri="{FF2B5EF4-FFF2-40B4-BE49-F238E27FC236}">
                <a16:creationId xmlns:a16="http://schemas.microsoft.com/office/drawing/2014/main" id="{788DEDE0-BE86-FEA4-5FDF-DEB0D2AEB6E2}"/>
              </a:ext>
            </a:extLst>
          </p:cNvPr>
          <p:cNvSpPr txBox="1"/>
          <p:nvPr/>
        </p:nvSpPr>
        <p:spPr>
          <a:xfrm>
            <a:off x="839788" y="2332354"/>
            <a:ext cx="5256211" cy="923330"/>
          </a:xfrm>
          <a:prstGeom prst="rect">
            <a:avLst/>
          </a:prstGeom>
          <a:noFill/>
        </p:spPr>
        <p:txBody>
          <a:bodyPr wrap="square" rtlCol="0">
            <a:spAutoFit/>
          </a:bodyPr>
          <a:lstStyle/>
          <a:p>
            <a:r>
              <a:rPr lang="en-US" dirty="0">
                <a:latin typeface="+mj-lt"/>
              </a:rPr>
              <a:t>%</a:t>
            </a:r>
            <a:r>
              <a:rPr lang="en-US" dirty="0" err="1">
                <a:latin typeface="+mj-lt"/>
              </a:rPr>
              <a:t>sql</a:t>
            </a:r>
            <a:r>
              <a:rPr lang="en-US" dirty="0">
                <a:latin typeface="+mj-lt"/>
              </a:rPr>
              <a:t> SELECT AVG(PAYLOAD_MASS__KG_) as </a:t>
            </a:r>
            <a:r>
              <a:rPr lang="en-US" dirty="0" err="1">
                <a:latin typeface="+mj-lt"/>
              </a:rPr>
              <a:t>Average_Payload_Mass</a:t>
            </a:r>
            <a:r>
              <a:rPr lang="en-US" dirty="0">
                <a:latin typeface="+mj-lt"/>
              </a:rPr>
              <a:t> from SPACEXTBL WHERE </a:t>
            </a:r>
            <a:r>
              <a:rPr lang="en-US" dirty="0" err="1">
                <a:latin typeface="+mj-lt"/>
              </a:rPr>
              <a:t>Booster_Version</a:t>
            </a:r>
            <a:r>
              <a:rPr lang="en-US" dirty="0">
                <a:latin typeface="+mj-lt"/>
              </a:rPr>
              <a:t> = 'F9 v1.1';</a:t>
            </a:r>
            <a:endParaRPr lang="en-US" dirty="0"/>
          </a:p>
        </p:txBody>
      </p:sp>
      <p:sp>
        <p:nvSpPr>
          <p:cNvPr id="8" name="Arrow: Striped Right 7">
            <a:extLst>
              <a:ext uri="{FF2B5EF4-FFF2-40B4-BE49-F238E27FC236}">
                <a16:creationId xmlns:a16="http://schemas.microsoft.com/office/drawing/2014/main" id="{FF8BE442-3F03-6490-E0C5-4B80534C4CA3}"/>
              </a:ext>
            </a:extLst>
          </p:cNvPr>
          <p:cNvSpPr/>
          <p:nvPr/>
        </p:nvSpPr>
        <p:spPr>
          <a:xfrm>
            <a:off x="5575738" y="3289738"/>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426023AC-F6AA-20EB-815D-C55F257FE9CE}"/>
              </a:ext>
            </a:extLst>
          </p:cNvPr>
          <p:cNvSpPr txBox="1">
            <a:spLocks/>
          </p:cNvSpPr>
          <p:nvPr/>
        </p:nvSpPr>
        <p:spPr>
          <a:xfrm>
            <a:off x="839788" y="3994449"/>
            <a:ext cx="5189611" cy="19113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r>
              <a:rPr lang="en-US" sz="1800" dirty="0">
                <a:latin typeface="+mj-lt"/>
              </a:rPr>
              <a:t>To retrieve the Average Payload Mass by F9 v1.1 from the </a:t>
            </a:r>
            <a:r>
              <a:rPr lang="en-US" sz="1800" dirty="0" err="1">
                <a:latin typeface="+mj-lt"/>
              </a:rPr>
              <a:t>Spacextbl</a:t>
            </a:r>
            <a:r>
              <a:rPr lang="en-US" sz="1800" dirty="0">
                <a:latin typeface="+mj-lt"/>
              </a:rPr>
              <a:t> table, use the SELECT and AVG statements. To display only the data where the </a:t>
            </a:r>
            <a:r>
              <a:rPr lang="en-US" sz="1800" dirty="0" err="1">
                <a:latin typeface="+mj-lt"/>
              </a:rPr>
              <a:t>Booster_version</a:t>
            </a:r>
            <a:r>
              <a:rPr lang="en-US" sz="1800" dirty="0">
                <a:latin typeface="+mj-lt"/>
              </a:rPr>
              <a:t> column contains the letters ‘F9 v1.1', use the WHERE statement.</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Content Placeholder 13">
            <a:extLst>
              <a:ext uri="{FF2B5EF4-FFF2-40B4-BE49-F238E27FC236}">
                <a16:creationId xmlns:a16="http://schemas.microsoft.com/office/drawing/2014/main" id="{86C15B6F-59AF-63C2-C3C1-9AA6B7AD38AB}"/>
              </a:ext>
            </a:extLst>
          </p:cNvPr>
          <p:cNvPicPr>
            <a:picLocks noChangeAspect="1"/>
          </p:cNvPicPr>
          <p:nvPr/>
        </p:nvPicPr>
        <p:blipFill>
          <a:blip r:embed="rId3"/>
          <a:srcRect/>
          <a:stretch/>
        </p:blipFill>
        <p:spPr>
          <a:xfrm>
            <a:off x="7690634" y="2906311"/>
            <a:ext cx="2048275" cy="1700455"/>
          </a:xfrm>
          <a:prstGeom prst="rect">
            <a:avLst/>
          </a:prstGeo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6" name="Text Placeholder 6">
            <a:extLst>
              <a:ext uri="{FF2B5EF4-FFF2-40B4-BE49-F238E27FC236}">
                <a16:creationId xmlns:a16="http://schemas.microsoft.com/office/drawing/2014/main" id="{142BAE2D-729B-F1A3-026C-43DF8285A48C}"/>
              </a:ext>
            </a:extLst>
          </p:cNvPr>
          <p:cNvSpPr txBox="1">
            <a:spLocks/>
          </p:cNvSpPr>
          <p:nvPr/>
        </p:nvSpPr>
        <p:spPr>
          <a:xfrm>
            <a:off x="839787" y="1597085"/>
            <a:ext cx="3932237" cy="54904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SQL Query</a:t>
            </a:r>
          </a:p>
        </p:txBody>
      </p:sp>
      <p:sp>
        <p:nvSpPr>
          <p:cNvPr id="7" name="TextBox 6">
            <a:extLst>
              <a:ext uri="{FF2B5EF4-FFF2-40B4-BE49-F238E27FC236}">
                <a16:creationId xmlns:a16="http://schemas.microsoft.com/office/drawing/2014/main" id="{8092D9A0-2186-3CC3-7CDA-604A1AA57CE0}"/>
              </a:ext>
            </a:extLst>
          </p:cNvPr>
          <p:cNvSpPr txBox="1"/>
          <p:nvPr/>
        </p:nvSpPr>
        <p:spPr>
          <a:xfrm>
            <a:off x="839788" y="2332354"/>
            <a:ext cx="5256211" cy="646331"/>
          </a:xfrm>
          <a:prstGeom prst="rect">
            <a:avLst/>
          </a:prstGeom>
          <a:noFill/>
        </p:spPr>
        <p:txBody>
          <a:bodyPr wrap="square" rtlCol="0">
            <a:spAutoFit/>
          </a:bodyPr>
          <a:lstStyle/>
          <a:p>
            <a:r>
              <a:rPr lang="en-US" dirty="0">
                <a:latin typeface="+mj-lt"/>
              </a:rPr>
              <a:t>%</a:t>
            </a:r>
            <a:r>
              <a:rPr lang="en-US" dirty="0" err="1">
                <a:latin typeface="+mj-lt"/>
              </a:rPr>
              <a:t>sql</a:t>
            </a:r>
            <a:r>
              <a:rPr lang="en-US" dirty="0">
                <a:latin typeface="+mj-lt"/>
              </a:rPr>
              <a:t> SELECT MIN(Date) FROM SPACEXTBL WHERE "Landing _Outcome" = 'Success (ground pad)';</a:t>
            </a:r>
            <a:endParaRPr lang="en-US" dirty="0"/>
          </a:p>
        </p:txBody>
      </p:sp>
      <p:sp>
        <p:nvSpPr>
          <p:cNvPr id="8" name="Arrow: Striped Right 7">
            <a:extLst>
              <a:ext uri="{FF2B5EF4-FFF2-40B4-BE49-F238E27FC236}">
                <a16:creationId xmlns:a16="http://schemas.microsoft.com/office/drawing/2014/main" id="{D89B2322-23AC-66AD-1E4C-86EE766FBFD7}"/>
              </a:ext>
            </a:extLst>
          </p:cNvPr>
          <p:cNvSpPr/>
          <p:nvPr/>
        </p:nvSpPr>
        <p:spPr>
          <a:xfrm>
            <a:off x="5575738" y="3289738"/>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B0C96DF3-6E5A-2D94-D6DE-0719205E065A}"/>
              </a:ext>
            </a:extLst>
          </p:cNvPr>
          <p:cNvSpPr txBox="1">
            <a:spLocks/>
          </p:cNvSpPr>
          <p:nvPr/>
        </p:nvSpPr>
        <p:spPr>
          <a:xfrm>
            <a:off x="839788" y="3994449"/>
            <a:ext cx="5189611" cy="19113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r>
              <a:rPr lang="en-US" sz="1800" dirty="0">
                <a:latin typeface="+mj-lt"/>
              </a:rPr>
              <a:t>To retrieve the first successful ground landing date from the </a:t>
            </a:r>
            <a:r>
              <a:rPr lang="en-US" sz="1800" dirty="0" err="1">
                <a:latin typeface="+mj-lt"/>
              </a:rPr>
              <a:t>Spacextbl</a:t>
            </a:r>
            <a:r>
              <a:rPr lang="en-US" sz="1800" dirty="0">
                <a:latin typeface="+mj-lt"/>
              </a:rPr>
              <a:t> table, use the SELECT and MIN statements. To display only the first date where the </a:t>
            </a:r>
            <a:r>
              <a:rPr lang="en-US" sz="1800" dirty="0" err="1">
                <a:latin typeface="+mj-lt"/>
              </a:rPr>
              <a:t>Landing_Outcome</a:t>
            </a:r>
            <a:r>
              <a:rPr lang="en-US" sz="1800" dirty="0">
                <a:latin typeface="+mj-lt"/>
              </a:rPr>
              <a:t> column contains the “Success(ground pad)”, use the WHERE statement.</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Content Placeholder 13">
            <a:extLst>
              <a:ext uri="{FF2B5EF4-FFF2-40B4-BE49-F238E27FC236}">
                <a16:creationId xmlns:a16="http://schemas.microsoft.com/office/drawing/2014/main" id="{4BF09CC6-43C8-3657-EBFF-F6C5764F6D2C}"/>
              </a:ext>
            </a:extLst>
          </p:cNvPr>
          <p:cNvPicPr>
            <a:picLocks noChangeAspect="1"/>
          </p:cNvPicPr>
          <p:nvPr/>
        </p:nvPicPr>
        <p:blipFill>
          <a:blip r:embed="rId3"/>
          <a:srcRect/>
          <a:stretch/>
        </p:blipFill>
        <p:spPr>
          <a:xfrm>
            <a:off x="8155005" y="1694529"/>
            <a:ext cx="1119533" cy="4331044"/>
          </a:xfrm>
          <a:prstGeom prst="rect">
            <a:avLst/>
          </a:prstGeo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3" name="Text Placeholder 6">
            <a:extLst>
              <a:ext uri="{FF2B5EF4-FFF2-40B4-BE49-F238E27FC236}">
                <a16:creationId xmlns:a16="http://schemas.microsoft.com/office/drawing/2014/main" id="{B6258F94-E751-75B4-4E26-E9CB1E3C3974}"/>
              </a:ext>
            </a:extLst>
          </p:cNvPr>
          <p:cNvSpPr txBox="1">
            <a:spLocks/>
          </p:cNvSpPr>
          <p:nvPr/>
        </p:nvSpPr>
        <p:spPr>
          <a:xfrm>
            <a:off x="839787" y="1597085"/>
            <a:ext cx="3932237" cy="54904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SQL Query</a:t>
            </a:r>
          </a:p>
        </p:txBody>
      </p:sp>
      <p:sp>
        <p:nvSpPr>
          <p:cNvPr id="6" name="TextBox 5">
            <a:extLst>
              <a:ext uri="{FF2B5EF4-FFF2-40B4-BE49-F238E27FC236}">
                <a16:creationId xmlns:a16="http://schemas.microsoft.com/office/drawing/2014/main" id="{38AB76B8-7783-5B05-D960-2047B0235FC3}"/>
              </a:ext>
            </a:extLst>
          </p:cNvPr>
          <p:cNvSpPr txBox="1"/>
          <p:nvPr/>
        </p:nvSpPr>
        <p:spPr>
          <a:xfrm>
            <a:off x="839788" y="2332354"/>
            <a:ext cx="5256211" cy="923330"/>
          </a:xfrm>
          <a:prstGeom prst="rect">
            <a:avLst/>
          </a:prstGeom>
          <a:noFill/>
        </p:spPr>
        <p:txBody>
          <a:bodyPr wrap="square" rtlCol="0">
            <a:spAutoFit/>
          </a:bodyPr>
          <a:lstStyle/>
          <a:p>
            <a:r>
              <a:rPr lang="en-US" dirty="0">
                <a:latin typeface="+mj-lt"/>
              </a:rPr>
              <a:t>%</a:t>
            </a:r>
            <a:r>
              <a:rPr lang="en-US" dirty="0" err="1">
                <a:latin typeface="+mj-lt"/>
              </a:rPr>
              <a:t>sql</a:t>
            </a:r>
            <a:r>
              <a:rPr lang="en-US" dirty="0">
                <a:latin typeface="+mj-lt"/>
              </a:rPr>
              <a:t> SELECT </a:t>
            </a:r>
            <a:r>
              <a:rPr lang="en-US" dirty="0" err="1">
                <a:latin typeface="+mj-lt"/>
              </a:rPr>
              <a:t>Booster_Version</a:t>
            </a:r>
            <a:r>
              <a:rPr lang="en-US" dirty="0">
                <a:latin typeface="+mj-lt"/>
              </a:rPr>
              <a:t> FROM SPACEXTBL WHERE "Landing _Outcome" = 'Success (drone ship)' AND 4000 &lt; PAYLOAD_MASS__KG_ &lt; 6000;</a:t>
            </a:r>
            <a:endParaRPr lang="en-US" dirty="0"/>
          </a:p>
        </p:txBody>
      </p:sp>
      <p:sp>
        <p:nvSpPr>
          <p:cNvPr id="7" name="Arrow: Striped Right 6">
            <a:extLst>
              <a:ext uri="{FF2B5EF4-FFF2-40B4-BE49-F238E27FC236}">
                <a16:creationId xmlns:a16="http://schemas.microsoft.com/office/drawing/2014/main" id="{9D215043-F563-7863-59E9-F7061147E754}"/>
              </a:ext>
            </a:extLst>
          </p:cNvPr>
          <p:cNvSpPr/>
          <p:nvPr/>
        </p:nvSpPr>
        <p:spPr>
          <a:xfrm>
            <a:off x="5575738" y="3289738"/>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B4559046-ACAB-2DF9-2407-2AE6AF45C693}"/>
              </a:ext>
            </a:extLst>
          </p:cNvPr>
          <p:cNvSpPr txBox="1">
            <a:spLocks/>
          </p:cNvSpPr>
          <p:nvPr/>
        </p:nvSpPr>
        <p:spPr>
          <a:xfrm>
            <a:off x="839788" y="3994449"/>
            <a:ext cx="5189611" cy="19113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r>
              <a:rPr lang="en-US" sz="1800" dirty="0">
                <a:latin typeface="+mj-lt"/>
              </a:rPr>
              <a:t>To select the </a:t>
            </a:r>
            <a:r>
              <a:rPr lang="en-US" sz="1800" dirty="0" err="1">
                <a:latin typeface="+mj-lt"/>
              </a:rPr>
              <a:t>Booster_Version</a:t>
            </a:r>
            <a:r>
              <a:rPr lang="en-US" sz="1800" dirty="0">
                <a:latin typeface="+mj-lt"/>
              </a:rPr>
              <a:t> of all the rows in the SPACEXTBL table where the </a:t>
            </a:r>
            <a:r>
              <a:rPr lang="en-US" sz="1800" dirty="0" err="1">
                <a:latin typeface="+mj-lt"/>
              </a:rPr>
              <a:t>Landing_Outcome</a:t>
            </a:r>
            <a:r>
              <a:rPr lang="en-US" sz="1800" dirty="0">
                <a:latin typeface="+mj-lt"/>
              </a:rPr>
              <a:t> is 'Success (drone ship)' and the PAYLOAD_MASS__KG_ is between 4000 and 6000 kilograms.</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68223" y="1440426"/>
            <a:ext cx="10889749" cy="458514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1"/>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Data Collection</a:t>
            </a:r>
          </a:p>
          <a:p>
            <a:pPr lvl="1">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EDA with data visualization</a:t>
            </a:r>
          </a:p>
          <a:p>
            <a:pPr lvl="1">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EDA with SQL</a:t>
            </a:r>
          </a:p>
          <a:p>
            <a:pPr lvl="1">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Building a Dashboard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lvl="1">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Predictive analysis (Classification)</a:t>
            </a:r>
          </a:p>
          <a:p>
            <a:pPr lvl="1">
              <a:lnSpc>
                <a:spcPct val="100000"/>
              </a:lnSpc>
              <a:spcBef>
                <a:spcPts val="1400"/>
              </a:spcBef>
              <a:buFont typeface="Courier New" panose="02070309020205020404" pitchFamily="49" charset="0"/>
              <a:buChar char="o"/>
            </a:pP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TextBox 2">
            <a:extLst>
              <a:ext uri="{FF2B5EF4-FFF2-40B4-BE49-F238E27FC236}">
                <a16:creationId xmlns:a16="http://schemas.microsoft.com/office/drawing/2014/main" id="{B41288E7-AC66-68C6-1672-CC48ADE8CE8A}"/>
              </a:ext>
            </a:extLst>
          </p:cNvPr>
          <p:cNvSpPr txBox="1"/>
          <p:nvPr/>
        </p:nvSpPr>
        <p:spPr>
          <a:xfrm>
            <a:off x="7038372" y="1440426"/>
            <a:ext cx="6096000" cy="1646605"/>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400" dirty="0">
                <a:solidFill>
                  <a:schemeClr val="accent1"/>
                </a:solidFill>
                <a:latin typeface="Abadi" panose="020B0604020104020204" pitchFamily="34" charset="0"/>
              </a:rPr>
              <a:t>Summary of all results</a:t>
            </a:r>
          </a:p>
          <a:p>
            <a:pPr marL="742950" lvl="1" indent="-285750">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Exploratory data analysis results</a:t>
            </a:r>
          </a:p>
          <a:p>
            <a:pPr marL="742950" lvl="1" indent="-285750">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Interactive analytics demo in screenshots</a:t>
            </a:r>
          </a:p>
          <a:p>
            <a:pPr marL="742950" lvl="1" indent="-285750">
              <a:lnSpc>
                <a:spcPct val="100000"/>
              </a:lnSpc>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Predictive analysis results</a:t>
            </a:r>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Content Placeholder 13">
            <a:extLst>
              <a:ext uri="{FF2B5EF4-FFF2-40B4-BE49-F238E27FC236}">
                <a16:creationId xmlns:a16="http://schemas.microsoft.com/office/drawing/2014/main" id="{0EFC85CC-9D6C-5ABC-5D7B-471C50107094}"/>
              </a:ext>
            </a:extLst>
          </p:cNvPr>
          <p:cNvPicPr>
            <a:picLocks noChangeAspect="1"/>
          </p:cNvPicPr>
          <p:nvPr/>
        </p:nvPicPr>
        <p:blipFill>
          <a:blip r:embed="rId3"/>
          <a:srcRect/>
          <a:stretch/>
        </p:blipFill>
        <p:spPr>
          <a:xfrm>
            <a:off x="6917283" y="2805105"/>
            <a:ext cx="3594977" cy="1892092"/>
          </a:xfrm>
          <a:prstGeom prst="rect">
            <a:avLst/>
          </a:prstGeo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6" name="Text Placeholder 6">
            <a:extLst>
              <a:ext uri="{FF2B5EF4-FFF2-40B4-BE49-F238E27FC236}">
                <a16:creationId xmlns:a16="http://schemas.microsoft.com/office/drawing/2014/main" id="{A2FA68CB-9235-05DF-5354-73B38BFFFF54}"/>
              </a:ext>
            </a:extLst>
          </p:cNvPr>
          <p:cNvSpPr txBox="1">
            <a:spLocks/>
          </p:cNvSpPr>
          <p:nvPr/>
        </p:nvSpPr>
        <p:spPr>
          <a:xfrm>
            <a:off x="839787" y="1597085"/>
            <a:ext cx="3932237" cy="54904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SQL Query</a:t>
            </a:r>
          </a:p>
        </p:txBody>
      </p:sp>
      <p:sp>
        <p:nvSpPr>
          <p:cNvPr id="7" name="TextBox 6">
            <a:extLst>
              <a:ext uri="{FF2B5EF4-FFF2-40B4-BE49-F238E27FC236}">
                <a16:creationId xmlns:a16="http://schemas.microsoft.com/office/drawing/2014/main" id="{F408BF33-875B-5E14-F815-6135895ED47A}"/>
              </a:ext>
            </a:extLst>
          </p:cNvPr>
          <p:cNvSpPr txBox="1"/>
          <p:nvPr/>
        </p:nvSpPr>
        <p:spPr>
          <a:xfrm>
            <a:off x="839788" y="2332354"/>
            <a:ext cx="5256211" cy="646331"/>
          </a:xfrm>
          <a:prstGeom prst="rect">
            <a:avLst/>
          </a:prstGeom>
          <a:noFill/>
        </p:spPr>
        <p:txBody>
          <a:bodyPr wrap="square" rtlCol="0">
            <a:spAutoFit/>
          </a:bodyPr>
          <a:lstStyle/>
          <a:p>
            <a:r>
              <a:rPr lang="en-US" dirty="0">
                <a:latin typeface="+mj-lt"/>
              </a:rPr>
              <a:t>%</a:t>
            </a:r>
            <a:r>
              <a:rPr lang="en-US" dirty="0" err="1">
                <a:latin typeface="+mj-lt"/>
              </a:rPr>
              <a:t>sql</a:t>
            </a:r>
            <a:r>
              <a:rPr lang="en-US" dirty="0">
                <a:latin typeface="+mj-lt"/>
              </a:rPr>
              <a:t> SELECT </a:t>
            </a:r>
            <a:r>
              <a:rPr lang="en-US" dirty="0" err="1">
                <a:latin typeface="+mj-lt"/>
              </a:rPr>
              <a:t>Mission_Outcome</a:t>
            </a:r>
            <a:r>
              <a:rPr lang="en-US" dirty="0">
                <a:latin typeface="+mj-lt"/>
              </a:rPr>
              <a:t> , COUNT(*) FROM SPACEXTBL GROUP BY </a:t>
            </a:r>
            <a:r>
              <a:rPr lang="en-US" dirty="0" err="1">
                <a:latin typeface="+mj-lt"/>
              </a:rPr>
              <a:t>Mission_Outcome</a:t>
            </a:r>
            <a:r>
              <a:rPr lang="en-US" dirty="0">
                <a:latin typeface="+mj-lt"/>
              </a:rPr>
              <a:t>;</a:t>
            </a:r>
            <a:endParaRPr lang="en-US" dirty="0"/>
          </a:p>
        </p:txBody>
      </p:sp>
      <p:sp>
        <p:nvSpPr>
          <p:cNvPr id="8" name="Arrow: Striped Right 7">
            <a:extLst>
              <a:ext uri="{FF2B5EF4-FFF2-40B4-BE49-F238E27FC236}">
                <a16:creationId xmlns:a16="http://schemas.microsoft.com/office/drawing/2014/main" id="{D2909767-ECF0-ABE6-2E8C-87D636DB118A}"/>
              </a:ext>
            </a:extLst>
          </p:cNvPr>
          <p:cNvSpPr/>
          <p:nvPr/>
        </p:nvSpPr>
        <p:spPr>
          <a:xfrm>
            <a:off x="5575738" y="3289738"/>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D4187C88-65B7-ED44-2B3D-0977B2DC0FC3}"/>
              </a:ext>
            </a:extLst>
          </p:cNvPr>
          <p:cNvSpPr txBox="1">
            <a:spLocks/>
          </p:cNvSpPr>
          <p:nvPr/>
        </p:nvSpPr>
        <p:spPr>
          <a:xfrm>
            <a:off x="839788" y="3994449"/>
            <a:ext cx="5189611" cy="19113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r>
              <a:rPr lang="en-US" sz="1800" dirty="0">
                <a:latin typeface="+mj-lt"/>
              </a:rPr>
              <a:t>This SQL query counts the occurrences of each unique value in the "</a:t>
            </a:r>
            <a:r>
              <a:rPr lang="en-US" sz="1800" dirty="0" err="1">
                <a:latin typeface="+mj-lt"/>
              </a:rPr>
              <a:t>Mission_Outcome</a:t>
            </a:r>
            <a:r>
              <a:rPr lang="en-US" sz="1800" dirty="0">
                <a:latin typeface="+mj-lt"/>
              </a:rPr>
              <a:t>" column of the "SPACEXTBL" table, and groups the results by the unique values of the "</a:t>
            </a:r>
            <a:r>
              <a:rPr lang="en-US" sz="1800" dirty="0" err="1">
                <a:latin typeface="+mj-lt"/>
              </a:rPr>
              <a:t>Mission_Outcome</a:t>
            </a:r>
            <a:r>
              <a:rPr lang="en-US" sz="1800" dirty="0">
                <a:latin typeface="+mj-lt"/>
              </a:rPr>
              <a:t>" column. The resulting output shows each unique value and the count of occurrences of that value in the table.</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Content Placeholder 13">
            <a:extLst>
              <a:ext uri="{FF2B5EF4-FFF2-40B4-BE49-F238E27FC236}">
                <a16:creationId xmlns:a16="http://schemas.microsoft.com/office/drawing/2014/main" id="{8EDC7890-9D7C-5A05-6879-B4F97FF5A4F1}"/>
              </a:ext>
            </a:extLst>
          </p:cNvPr>
          <p:cNvPicPr>
            <a:picLocks noChangeAspect="1"/>
          </p:cNvPicPr>
          <p:nvPr/>
        </p:nvPicPr>
        <p:blipFill>
          <a:blip r:embed="rId3"/>
          <a:srcRect/>
          <a:stretch/>
        </p:blipFill>
        <p:spPr>
          <a:xfrm>
            <a:off x="8137838" y="1885623"/>
            <a:ext cx="1153868" cy="3741832"/>
          </a:xfrm>
          <a:prstGeom prst="rect">
            <a:avLst/>
          </a:prstGeo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6" name="Text Placeholder 6">
            <a:extLst>
              <a:ext uri="{FF2B5EF4-FFF2-40B4-BE49-F238E27FC236}">
                <a16:creationId xmlns:a16="http://schemas.microsoft.com/office/drawing/2014/main" id="{8C60805E-B998-7CA9-AB1E-F278458272D0}"/>
              </a:ext>
            </a:extLst>
          </p:cNvPr>
          <p:cNvSpPr txBox="1">
            <a:spLocks/>
          </p:cNvSpPr>
          <p:nvPr/>
        </p:nvSpPr>
        <p:spPr>
          <a:xfrm>
            <a:off x="839787" y="1597085"/>
            <a:ext cx="3932237" cy="54904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SQL Query</a:t>
            </a:r>
          </a:p>
        </p:txBody>
      </p:sp>
      <p:sp>
        <p:nvSpPr>
          <p:cNvPr id="7" name="TextBox 6">
            <a:extLst>
              <a:ext uri="{FF2B5EF4-FFF2-40B4-BE49-F238E27FC236}">
                <a16:creationId xmlns:a16="http://schemas.microsoft.com/office/drawing/2014/main" id="{5EA92C96-24E9-7A84-4C4E-CF11721B2F9B}"/>
              </a:ext>
            </a:extLst>
          </p:cNvPr>
          <p:cNvSpPr txBox="1"/>
          <p:nvPr/>
        </p:nvSpPr>
        <p:spPr>
          <a:xfrm>
            <a:off x="839788" y="2332354"/>
            <a:ext cx="5256211" cy="923330"/>
          </a:xfrm>
          <a:prstGeom prst="rect">
            <a:avLst/>
          </a:prstGeom>
          <a:noFill/>
        </p:spPr>
        <p:txBody>
          <a:bodyPr wrap="square" rtlCol="0">
            <a:spAutoFit/>
          </a:bodyPr>
          <a:lstStyle/>
          <a:p>
            <a:r>
              <a:rPr lang="en-US" dirty="0">
                <a:latin typeface="+mj-lt"/>
              </a:rPr>
              <a:t>%</a:t>
            </a:r>
            <a:r>
              <a:rPr lang="en-US" dirty="0" err="1">
                <a:latin typeface="+mj-lt"/>
              </a:rPr>
              <a:t>sql</a:t>
            </a:r>
            <a:r>
              <a:rPr lang="en-US" dirty="0">
                <a:latin typeface="+mj-lt"/>
              </a:rPr>
              <a:t> SELECT </a:t>
            </a:r>
            <a:r>
              <a:rPr lang="en-US" dirty="0" err="1">
                <a:latin typeface="+mj-lt"/>
              </a:rPr>
              <a:t>Booster_Version</a:t>
            </a:r>
            <a:r>
              <a:rPr lang="en-US" dirty="0">
                <a:latin typeface="+mj-lt"/>
              </a:rPr>
              <a:t> FROM SPACEXTBL WHERE PAYLOAD_MASS__KG_ = (SELECT MAX(PAYLOAD_MASS__KG_) FROM SPACEXTBL);</a:t>
            </a:r>
            <a:endParaRPr lang="en-US" dirty="0"/>
          </a:p>
        </p:txBody>
      </p:sp>
      <p:sp>
        <p:nvSpPr>
          <p:cNvPr id="8" name="Arrow: Striped Right 7">
            <a:extLst>
              <a:ext uri="{FF2B5EF4-FFF2-40B4-BE49-F238E27FC236}">
                <a16:creationId xmlns:a16="http://schemas.microsoft.com/office/drawing/2014/main" id="{C79CC349-D0C1-1618-8E83-E10F76DACBD5}"/>
              </a:ext>
            </a:extLst>
          </p:cNvPr>
          <p:cNvSpPr/>
          <p:nvPr/>
        </p:nvSpPr>
        <p:spPr>
          <a:xfrm>
            <a:off x="5575738" y="3289738"/>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742E3F5A-3251-87DF-3D1F-1D006D942C1D}"/>
              </a:ext>
            </a:extLst>
          </p:cNvPr>
          <p:cNvSpPr txBox="1">
            <a:spLocks/>
          </p:cNvSpPr>
          <p:nvPr/>
        </p:nvSpPr>
        <p:spPr>
          <a:xfrm>
            <a:off x="839788" y="3994449"/>
            <a:ext cx="5189611" cy="19113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r>
              <a:rPr lang="en-US" sz="1800" dirty="0">
                <a:latin typeface="+mj-lt"/>
              </a:rPr>
              <a:t>This SQL query retrieves the value of the </a:t>
            </a:r>
            <a:r>
              <a:rPr lang="en-US" sz="1800" dirty="0" err="1">
                <a:latin typeface="+mj-lt"/>
              </a:rPr>
              <a:t>Booster_Version</a:t>
            </a:r>
            <a:r>
              <a:rPr lang="en-US" sz="1800" dirty="0">
                <a:latin typeface="+mj-lt"/>
              </a:rPr>
              <a:t> column from the SPACEXTBL table for the row(s) that have the highest value of the PAYLOAD_MASS__KG_ column.</a:t>
            </a:r>
          </a:p>
          <a:p>
            <a:endParaRPr lang="en-US" sz="1800" dirty="0">
              <a:latin typeface="+mj-lt"/>
            </a:endParaRPr>
          </a:p>
          <a:p>
            <a:endParaRPr lang="en-US" sz="1800" dirty="0">
              <a:latin typeface="+mj-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Content Placeholder 13">
            <a:extLst>
              <a:ext uri="{FF2B5EF4-FFF2-40B4-BE49-F238E27FC236}">
                <a16:creationId xmlns:a16="http://schemas.microsoft.com/office/drawing/2014/main" id="{2C4CCF24-41FB-ED44-7832-0EA38347D293}"/>
              </a:ext>
            </a:extLst>
          </p:cNvPr>
          <p:cNvPicPr>
            <a:picLocks noChangeAspect="1"/>
          </p:cNvPicPr>
          <p:nvPr/>
        </p:nvPicPr>
        <p:blipFill>
          <a:blip r:embed="rId3"/>
          <a:srcRect/>
          <a:stretch/>
        </p:blipFill>
        <p:spPr>
          <a:xfrm>
            <a:off x="7055815" y="3289738"/>
            <a:ext cx="4229796" cy="933602"/>
          </a:xfrm>
          <a:prstGeom prst="rect">
            <a:avLst/>
          </a:prstGeo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6" name="Text Placeholder 6">
            <a:extLst>
              <a:ext uri="{FF2B5EF4-FFF2-40B4-BE49-F238E27FC236}">
                <a16:creationId xmlns:a16="http://schemas.microsoft.com/office/drawing/2014/main" id="{BB9CB3CE-64F9-EF38-3E18-854E0B4E914F}"/>
              </a:ext>
            </a:extLst>
          </p:cNvPr>
          <p:cNvSpPr txBox="1">
            <a:spLocks/>
          </p:cNvSpPr>
          <p:nvPr/>
        </p:nvSpPr>
        <p:spPr>
          <a:xfrm>
            <a:off x="839787" y="1597085"/>
            <a:ext cx="3932237" cy="54904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SQL Query</a:t>
            </a:r>
          </a:p>
        </p:txBody>
      </p:sp>
      <p:sp>
        <p:nvSpPr>
          <p:cNvPr id="7" name="TextBox 6">
            <a:extLst>
              <a:ext uri="{FF2B5EF4-FFF2-40B4-BE49-F238E27FC236}">
                <a16:creationId xmlns:a16="http://schemas.microsoft.com/office/drawing/2014/main" id="{16F695F6-72A2-B475-24A9-A59EC03E4E4A}"/>
              </a:ext>
            </a:extLst>
          </p:cNvPr>
          <p:cNvSpPr txBox="1"/>
          <p:nvPr/>
        </p:nvSpPr>
        <p:spPr>
          <a:xfrm>
            <a:off x="839788" y="2332354"/>
            <a:ext cx="5256211" cy="1077218"/>
          </a:xfrm>
          <a:prstGeom prst="rect">
            <a:avLst/>
          </a:prstGeom>
          <a:noFill/>
        </p:spPr>
        <p:txBody>
          <a:bodyPr wrap="square" rtlCol="0">
            <a:spAutoFit/>
          </a:bodyPr>
          <a:lstStyle/>
          <a:p>
            <a:r>
              <a:rPr lang="en-US" sz="1600" dirty="0">
                <a:latin typeface="+mj-lt"/>
              </a:rPr>
              <a:t>%%</a:t>
            </a:r>
            <a:r>
              <a:rPr lang="en-US" sz="1600" dirty="0" err="1">
                <a:latin typeface="+mj-lt"/>
              </a:rPr>
              <a:t>sql</a:t>
            </a:r>
            <a:r>
              <a:rPr lang="en-US" sz="1600" dirty="0">
                <a:latin typeface="+mj-lt"/>
              </a:rPr>
              <a:t> SELECT SUBSTR(Date,4, 2) AS Month, "Landing _Outcome", </a:t>
            </a:r>
            <a:r>
              <a:rPr lang="en-US" sz="1600" dirty="0" err="1">
                <a:latin typeface="+mj-lt"/>
              </a:rPr>
              <a:t>Booster_Version</a:t>
            </a:r>
            <a:r>
              <a:rPr lang="en-US" sz="1600" dirty="0">
                <a:latin typeface="+mj-lt"/>
              </a:rPr>
              <a:t>, </a:t>
            </a:r>
            <a:r>
              <a:rPr lang="en-US" sz="1600" dirty="0" err="1">
                <a:latin typeface="+mj-lt"/>
              </a:rPr>
              <a:t>Launch_Site</a:t>
            </a:r>
            <a:r>
              <a:rPr lang="en-US" sz="1600" dirty="0">
                <a:latin typeface="+mj-lt"/>
              </a:rPr>
              <a:t> FROM SPACEXTBL </a:t>
            </a:r>
          </a:p>
          <a:p>
            <a:r>
              <a:rPr lang="en-US" sz="1600" dirty="0">
                <a:latin typeface="+mj-lt"/>
              </a:rPr>
              <a:t>      WHERE "Landing _Outcome" = 'Failure (drone ship)' AND SUBSTR(Date,7,4)='2015' ORDER BY Month;</a:t>
            </a:r>
            <a:endParaRPr lang="en-US" sz="1600" dirty="0"/>
          </a:p>
        </p:txBody>
      </p:sp>
      <p:sp>
        <p:nvSpPr>
          <p:cNvPr id="8" name="Arrow: Striped Right 7">
            <a:extLst>
              <a:ext uri="{FF2B5EF4-FFF2-40B4-BE49-F238E27FC236}">
                <a16:creationId xmlns:a16="http://schemas.microsoft.com/office/drawing/2014/main" id="{EF3593E7-4005-F49B-20FC-392A53A3D9E1}"/>
              </a:ext>
            </a:extLst>
          </p:cNvPr>
          <p:cNvSpPr/>
          <p:nvPr/>
        </p:nvSpPr>
        <p:spPr>
          <a:xfrm>
            <a:off x="5575738" y="3289738"/>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54430412-D312-3D3E-418A-51DC87329B64}"/>
              </a:ext>
            </a:extLst>
          </p:cNvPr>
          <p:cNvSpPr txBox="1">
            <a:spLocks/>
          </p:cNvSpPr>
          <p:nvPr/>
        </p:nvSpPr>
        <p:spPr>
          <a:xfrm>
            <a:off x="839788" y="3994449"/>
            <a:ext cx="5189611" cy="203112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pPr marL="742950" lvl="1" indent="-285750">
              <a:buFont typeface="Arial" panose="020B0604020202020204" pitchFamily="34" charset="0"/>
              <a:buChar char="•"/>
            </a:pPr>
            <a:r>
              <a:rPr lang="en-US" sz="1200" dirty="0">
                <a:latin typeface="+mj-lt"/>
              </a:rPr>
              <a:t>The first line of the query uses the SUBSTR function to extract the month from the Date column and rename it as "Month". It also selects the columns "</a:t>
            </a:r>
            <a:r>
              <a:rPr lang="en-US" sz="1200" dirty="0" err="1">
                <a:latin typeface="+mj-lt"/>
              </a:rPr>
              <a:t>Landing_Outcome</a:t>
            </a:r>
            <a:r>
              <a:rPr lang="en-US" sz="1200" dirty="0">
                <a:latin typeface="+mj-lt"/>
              </a:rPr>
              <a:t>", "</a:t>
            </a:r>
            <a:r>
              <a:rPr lang="en-US" sz="1200" dirty="0" err="1">
                <a:latin typeface="+mj-lt"/>
              </a:rPr>
              <a:t>Booster_Version</a:t>
            </a:r>
            <a:r>
              <a:rPr lang="en-US" sz="1200" dirty="0">
                <a:latin typeface="+mj-lt"/>
              </a:rPr>
              <a:t>", and "</a:t>
            </a:r>
            <a:r>
              <a:rPr lang="en-US" sz="1200" dirty="0" err="1">
                <a:latin typeface="+mj-lt"/>
              </a:rPr>
              <a:t>Launch_Site</a:t>
            </a:r>
            <a:r>
              <a:rPr lang="en-US" sz="1200" dirty="0">
                <a:latin typeface="+mj-lt"/>
              </a:rPr>
              <a:t>".</a:t>
            </a:r>
          </a:p>
          <a:p>
            <a:pPr marL="742950" lvl="1" indent="-285750">
              <a:buFont typeface="Arial" panose="020B0604020202020204" pitchFamily="34" charset="0"/>
              <a:buChar char="•"/>
            </a:pPr>
            <a:r>
              <a:rPr lang="en-US" sz="1200" dirty="0">
                <a:latin typeface="+mj-lt"/>
              </a:rPr>
              <a:t>The second line uses the WHERE clause to filter the results to only include rows where the "</a:t>
            </a:r>
            <a:r>
              <a:rPr lang="en-US" sz="1200" dirty="0" err="1">
                <a:latin typeface="+mj-lt"/>
              </a:rPr>
              <a:t>Landing_Outcome</a:t>
            </a:r>
            <a:r>
              <a:rPr lang="en-US" sz="1200" dirty="0">
                <a:latin typeface="+mj-lt"/>
              </a:rPr>
              <a:t>" column is equal to 'Failure (drone ship)' and the year in the Date column is 2015.</a:t>
            </a:r>
          </a:p>
          <a:p>
            <a:pPr marL="742950" lvl="1" indent="-285750">
              <a:buFont typeface="Arial" panose="020B0604020202020204" pitchFamily="34" charset="0"/>
              <a:buChar char="•"/>
            </a:pPr>
            <a:r>
              <a:rPr lang="en-US" sz="1200" dirty="0">
                <a:latin typeface="+mj-lt"/>
              </a:rPr>
              <a:t>The third line uses the ORDER BY clause to sort the results by month.</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Content Placeholder 13">
            <a:extLst>
              <a:ext uri="{FF2B5EF4-FFF2-40B4-BE49-F238E27FC236}">
                <a16:creationId xmlns:a16="http://schemas.microsoft.com/office/drawing/2014/main" id="{567C8E64-56D4-C301-E22C-F35F8DE427EF}"/>
              </a:ext>
            </a:extLst>
          </p:cNvPr>
          <p:cNvPicPr>
            <a:picLocks noChangeAspect="1"/>
          </p:cNvPicPr>
          <p:nvPr/>
        </p:nvPicPr>
        <p:blipFill>
          <a:blip r:embed="rId3"/>
          <a:srcRect/>
          <a:stretch/>
        </p:blipFill>
        <p:spPr>
          <a:xfrm>
            <a:off x="7957304" y="3629519"/>
            <a:ext cx="1811723" cy="3019538"/>
          </a:xfrm>
          <a:prstGeom prst="rect">
            <a:avLst/>
          </a:prstGeom>
          <a:solidFill>
            <a:schemeClr val="bg1"/>
          </a:solidFill>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pic>
      <p:sp>
        <p:nvSpPr>
          <p:cNvPr id="6" name="Text Placeholder 6">
            <a:extLst>
              <a:ext uri="{FF2B5EF4-FFF2-40B4-BE49-F238E27FC236}">
                <a16:creationId xmlns:a16="http://schemas.microsoft.com/office/drawing/2014/main" id="{88B7A1BF-DF05-6596-2474-581C3E8FEB46}"/>
              </a:ext>
            </a:extLst>
          </p:cNvPr>
          <p:cNvSpPr txBox="1">
            <a:spLocks/>
          </p:cNvSpPr>
          <p:nvPr/>
        </p:nvSpPr>
        <p:spPr>
          <a:xfrm>
            <a:off x="839787" y="1597085"/>
            <a:ext cx="3932237" cy="54904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chemeClr val="accent1"/>
                </a:solidFill>
              </a:rPr>
              <a:t>SQL Query</a:t>
            </a:r>
          </a:p>
        </p:txBody>
      </p:sp>
      <p:sp>
        <p:nvSpPr>
          <p:cNvPr id="7" name="TextBox 6">
            <a:extLst>
              <a:ext uri="{FF2B5EF4-FFF2-40B4-BE49-F238E27FC236}">
                <a16:creationId xmlns:a16="http://schemas.microsoft.com/office/drawing/2014/main" id="{858CFCEB-54E9-9DEE-68D1-E228D246E2C8}"/>
              </a:ext>
            </a:extLst>
          </p:cNvPr>
          <p:cNvSpPr txBox="1"/>
          <p:nvPr/>
        </p:nvSpPr>
        <p:spPr>
          <a:xfrm>
            <a:off x="839788" y="2328434"/>
            <a:ext cx="5256211" cy="2031325"/>
          </a:xfrm>
          <a:prstGeom prst="rect">
            <a:avLst/>
          </a:prstGeom>
          <a:noFill/>
        </p:spPr>
        <p:txBody>
          <a:bodyPr wrap="square" rtlCol="0">
            <a:spAutoFit/>
          </a:bodyPr>
          <a:lstStyle/>
          <a:p>
            <a:r>
              <a:rPr lang="en-US" dirty="0">
                <a:latin typeface="+mj-lt"/>
              </a:rPr>
              <a:t>%%</a:t>
            </a:r>
            <a:r>
              <a:rPr lang="en-US" dirty="0" err="1">
                <a:latin typeface="+mj-lt"/>
              </a:rPr>
              <a:t>sql</a:t>
            </a:r>
            <a:r>
              <a:rPr lang="en-US" dirty="0">
                <a:latin typeface="+mj-lt"/>
              </a:rPr>
              <a:t> SELECT "Landing _Outcome", COUNT(*) AS Count </a:t>
            </a:r>
          </a:p>
          <a:p>
            <a:r>
              <a:rPr lang="en-US" dirty="0">
                <a:latin typeface="+mj-lt"/>
              </a:rPr>
              <a:t>      FROM SPACEXTBL</a:t>
            </a:r>
          </a:p>
          <a:p>
            <a:r>
              <a:rPr lang="en-US" dirty="0">
                <a:latin typeface="+mj-lt"/>
              </a:rPr>
              <a:t>      WHERE Date BETWEEN '04-06-2010' AND '20-03-2017'</a:t>
            </a:r>
          </a:p>
          <a:p>
            <a:r>
              <a:rPr lang="en-US" dirty="0">
                <a:latin typeface="+mj-lt"/>
              </a:rPr>
              <a:t>      GROUP BY "Landing _Outcome"</a:t>
            </a:r>
          </a:p>
          <a:p>
            <a:r>
              <a:rPr lang="en-US" dirty="0">
                <a:latin typeface="+mj-lt"/>
              </a:rPr>
              <a:t>      ORDER BY COUNT DESC;</a:t>
            </a:r>
            <a:endParaRPr lang="en-US" dirty="0"/>
          </a:p>
        </p:txBody>
      </p:sp>
      <p:sp>
        <p:nvSpPr>
          <p:cNvPr id="8" name="Arrow: Striped Right 7">
            <a:extLst>
              <a:ext uri="{FF2B5EF4-FFF2-40B4-BE49-F238E27FC236}">
                <a16:creationId xmlns:a16="http://schemas.microsoft.com/office/drawing/2014/main" id="{F46201AD-C7C3-ED18-0CBF-1899983B92CE}"/>
              </a:ext>
            </a:extLst>
          </p:cNvPr>
          <p:cNvSpPr/>
          <p:nvPr/>
        </p:nvSpPr>
        <p:spPr>
          <a:xfrm>
            <a:off x="5575737" y="4556873"/>
            <a:ext cx="1040524" cy="93360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1F92C5D2-25A2-AC0F-D32B-EBC84A8B8DE2}"/>
              </a:ext>
            </a:extLst>
          </p:cNvPr>
          <p:cNvSpPr txBox="1">
            <a:spLocks/>
          </p:cNvSpPr>
          <p:nvPr/>
        </p:nvSpPr>
        <p:spPr>
          <a:xfrm>
            <a:off x="6268361" y="1432745"/>
            <a:ext cx="5189611" cy="20313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dirty="0">
                <a:solidFill>
                  <a:schemeClr val="accent1"/>
                </a:solidFill>
              </a:rPr>
              <a:t>Query Explanation</a:t>
            </a:r>
          </a:p>
          <a:p>
            <a:r>
              <a:rPr lang="en-US" sz="1800" dirty="0">
                <a:latin typeface="+mj-lt"/>
              </a:rPr>
              <a:t>This SQL query retrieves information from the SPACEXTBL table regarding the landing outcomes of SpaceX missions between the dates of April 6th, 2010 and March 20th, 2017. The query groups the data by the </a:t>
            </a:r>
            <a:r>
              <a:rPr lang="en-US" sz="1800" dirty="0" err="1">
                <a:latin typeface="+mj-lt"/>
              </a:rPr>
              <a:t>Landing_Outcome</a:t>
            </a:r>
            <a:r>
              <a:rPr lang="en-US" sz="1800" dirty="0">
                <a:latin typeface="+mj-lt"/>
              </a:rPr>
              <a:t> column and calculates the count of each group.</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72971FF-CE93-4BF0-EBD4-F87B493A7F55}"/>
              </a:ext>
            </a:extLst>
          </p:cNvPr>
          <p:cNvSpPr>
            <a:spLocks noGrp="1"/>
          </p:cNvSpPr>
          <p:nvPr>
            <p:ph type="body" sz="half" idx="2"/>
          </p:nvPr>
        </p:nvSpPr>
        <p:spPr/>
        <p:txBody>
          <a:bodyPr/>
          <a:lstStyle/>
          <a:p>
            <a:r>
              <a:rPr lang="en-US" dirty="0">
                <a:latin typeface="+mj-lt"/>
              </a:rPr>
              <a:t>This code is used to create an interactive map that displays the locations of various launch sites and provides additional information about each site when clicked. This type of visualization can be useful for understanding the geographic distribution of launch sites and their relative distances from one another.</a:t>
            </a:r>
          </a:p>
          <a:p>
            <a:pPr marL="342900" indent="-342900">
              <a:buFont typeface="Arial" panose="020B0604020202020204" pitchFamily="34" charset="0"/>
              <a:buChar char="•"/>
            </a:pPr>
            <a:r>
              <a:rPr lang="en-US" sz="2400" b="1" dirty="0">
                <a:solidFill>
                  <a:schemeClr val="accent1"/>
                </a:solidFill>
              </a:rPr>
              <a:t>Result</a:t>
            </a:r>
          </a:p>
          <a:p>
            <a:r>
              <a:rPr lang="en-US" dirty="0">
                <a:latin typeface="+mj-lt"/>
              </a:rPr>
              <a:t>SpaceX launch sites are located in two US states: Florida and California.</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locations of SpaceX launch sites</a:t>
            </a:r>
          </a:p>
        </p:txBody>
      </p:sp>
      <p:pic>
        <p:nvPicPr>
          <p:cNvPr id="17" name="Picture 16">
            <a:extLst>
              <a:ext uri="{FF2B5EF4-FFF2-40B4-BE49-F238E27FC236}">
                <a16:creationId xmlns:a16="http://schemas.microsoft.com/office/drawing/2014/main" id="{779DD42F-7DA1-774C-5740-0E4784463B61}"/>
              </a:ext>
            </a:extLst>
          </p:cNvPr>
          <p:cNvPicPr>
            <a:picLocks noChangeAspect="1"/>
          </p:cNvPicPr>
          <p:nvPr/>
        </p:nvPicPr>
        <p:blipFill>
          <a:blip r:embed="rId3"/>
          <a:stretch>
            <a:fillRect/>
          </a:stretch>
        </p:blipFill>
        <p:spPr>
          <a:xfrm>
            <a:off x="4990908" y="1825452"/>
            <a:ext cx="6467064" cy="40435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Specific launches and their success or failure rates</a:t>
            </a:r>
          </a:p>
        </p:txBody>
      </p:sp>
      <p:grpSp>
        <p:nvGrpSpPr>
          <p:cNvPr id="16" name="Group 15">
            <a:extLst>
              <a:ext uri="{FF2B5EF4-FFF2-40B4-BE49-F238E27FC236}">
                <a16:creationId xmlns:a16="http://schemas.microsoft.com/office/drawing/2014/main" id="{8B955953-7A06-6778-3550-0AF42A47AB85}"/>
              </a:ext>
            </a:extLst>
          </p:cNvPr>
          <p:cNvGrpSpPr/>
          <p:nvPr/>
        </p:nvGrpSpPr>
        <p:grpSpPr>
          <a:xfrm>
            <a:off x="6518316" y="2066401"/>
            <a:ext cx="4392912" cy="3804698"/>
            <a:chOff x="6264164" y="1676550"/>
            <a:chExt cx="4392912" cy="3804698"/>
          </a:xfrm>
        </p:grpSpPr>
        <p:pic>
          <p:nvPicPr>
            <p:cNvPr id="9" name="Picture 8">
              <a:extLst>
                <a:ext uri="{FF2B5EF4-FFF2-40B4-BE49-F238E27FC236}">
                  <a16:creationId xmlns:a16="http://schemas.microsoft.com/office/drawing/2014/main" id="{7F4DCCDC-A78B-878F-8F41-FED21CC97BD5}"/>
                </a:ext>
              </a:extLst>
            </p:cNvPr>
            <p:cNvPicPr>
              <a:picLocks noChangeAspect="1"/>
            </p:cNvPicPr>
            <p:nvPr/>
          </p:nvPicPr>
          <p:blipFill>
            <a:blip r:embed="rId3"/>
            <a:srcRect/>
            <a:stretch/>
          </p:blipFill>
          <p:spPr>
            <a:xfrm>
              <a:off x="6264164" y="1681821"/>
              <a:ext cx="2196456" cy="1894443"/>
            </a:xfrm>
            <a:prstGeom prst="rect">
              <a:avLst/>
            </a:prstGeom>
          </p:spPr>
          <p:style>
            <a:lnRef idx="0">
              <a:schemeClr val="accent1"/>
            </a:lnRef>
            <a:fillRef idx="3">
              <a:schemeClr val="accent1"/>
            </a:fillRef>
            <a:effectRef idx="3">
              <a:schemeClr val="accent1"/>
            </a:effectRef>
            <a:fontRef idx="minor">
              <a:schemeClr val="lt1"/>
            </a:fontRef>
          </p:style>
        </p:pic>
        <p:pic>
          <p:nvPicPr>
            <p:cNvPr id="11" name="Picture 10">
              <a:extLst>
                <a:ext uri="{FF2B5EF4-FFF2-40B4-BE49-F238E27FC236}">
                  <a16:creationId xmlns:a16="http://schemas.microsoft.com/office/drawing/2014/main" id="{B496FB4B-D63B-E565-0CBF-C122D743CD1A}"/>
                </a:ext>
              </a:extLst>
            </p:cNvPr>
            <p:cNvPicPr>
              <a:picLocks noChangeAspect="1"/>
            </p:cNvPicPr>
            <p:nvPr/>
          </p:nvPicPr>
          <p:blipFill>
            <a:blip r:embed="rId4"/>
            <a:stretch>
              <a:fillRect/>
            </a:stretch>
          </p:blipFill>
          <p:spPr>
            <a:xfrm>
              <a:off x="8460620" y="1676550"/>
              <a:ext cx="2196456" cy="1904984"/>
            </a:xfrm>
            <a:prstGeom prst="rect">
              <a:avLst/>
            </a:prstGeom>
          </p:spPr>
          <p:style>
            <a:lnRef idx="0">
              <a:schemeClr val="accent1"/>
            </a:lnRef>
            <a:fillRef idx="3">
              <a:schemeClr val="accent1"/>
            </a:fillRef>
            <a:effectRef idx="3">
              <a:schemeClr val="accent1"/>
            </a:effectRef>
            <a:fontRef idx="minor">
              <a:schemeClr val="lt1"/>
            </a:fontRef>
          </p:style>
        </p:pic>
        <p:pic>
          <p:nvPicPr>
            <p:cNvPr id="13" name="Picture 12">
              <a:extLst>
                <a:ext uri="{FF2B5EF4-FFF2-40B4-BE49-F238E27FC236}">
                  <a16:creationId xmlns:a16="http://schemas.microsoft.com/office/drawing/2014/main" id="{D1F25349-EE06-779A-699E-65A13902F4F1}"/>
                </a:ext>
              </a:extLst>
            </p:cNvPr>
            <p:cNvPicPr>
              <a:picLocks noChangeAspect="1"/>
            </p:cNvPicPr>
            <p:nvPr/>
          </p:nvPicPr>
          <p:blipFill>
            <a:blip r:embed="rId5"/>
            <a:stretch>
              <a:fillRect/>
            </a:stretch>
          </p:blipFill>
          <p:spPr>
            <a:xfrm>
              <a:off x="6264164" y="3576264"/>
              <a:ext cx="2233950" cy="1894443"/>
            </a:xfrm>
            <a:prstGeom prst="rect">
              <a:avLst/>
            </a:prstGeom>
          </p:spPr>
          <p:style>
            <a:lnRef idx="0">
              <a:schemeClr val="accent1"/>
            </a:lnRef>
            <a:fillRef idx="3">
              <a:schemeClr val="accent1"/>
            </a:fillRef>
            <a:effectRef idx="3">
              <a:schemeClr val="accent1"/>
            </a:effectRef>
            <a:fontRef idx="minor">
              <a:schemeClr val="lt1"/>
            </a:fontRef>
          </p:style>
        </p:pic>
        <p:pic>
          <p:nvPicPr>
            <p:cNvPr id="15" name="Picture 14">
              <a:extLst>
                <a:ext uri="{FF2B5EF4-FFF2-40B4-BE49-F238E27FC236}">
                  <a16:creationId xmlns:a16="http://schemas.microsoft.com/office/drawing/2014/main" id="{316BBAC7-E8DF-95CB-38DC-0C8050025D7E}"/>
                </a:ext>
              </a:extLst>
            </p:cNvPr>
            <p:cNvPicPr>
              <a:picLocks noChangeAspect="1"/>
            </p:cNvPicPr>
            <p:nvPr/>
          </p:nvPicPr>
          <p:blipFill>
            <a:blip r:embed="rId6"/>
            <a:stretch>
              <a:fillRect/>
            </a:stretch>
          </p:blipFill>
          <p:spPr>
            <a:xfrm>
              <a:off x="8498114" y="3576264"/>
              <a:ext cx="2158962" cy="1904984"/>
            </a:xfrm>
            <a:prstGeom prst="rect">
              <a:avLst/>
            </a:prstGeom>
          </p:spPr>
          <p:style>
            <a:lnRef idx="0">
              <a:schemeClr val="accent1"/>
            </a:lnRef>
            <a:fillRef idx="3">
              <a:schemeClr val="accent1"/>
            </a:fillRef>
            <a:effectRef idx="3">
              <a:schemeClr val="accent1"/>
            </a:effectRef>
            <a:fontRef idx="minor">
              <a:schemeClr val="lt1"/>
            </a:fontRef>
          </p:style>
        </p:pic>
      </p:grpSp>
      <p:sp>
        <p:nvSpPr>
          <p:cNvPr id="20" name="TextBox 19">
            <a:extLst>
              <a:ext uri="{FF2B5EF4-FFF2-40B4-BE49-F238E27FC236}">
                <a16:creationId xmlns:a16="http://schemas.microsoft.com/office/drawing/2014/main" id="{B76CC068-717B-8AD8-7488-05BC0927ADF2}"/>
              </a:ext>
            </a:extLst>
          </p:cNvPr>
          <p:cNvSpPr txBox="1"/>
          <p:nvPr/>
        </p:nvSpPr>
        <p:spPr>
          <a:xfrm>
            <a:off x="770011" y="2066401"/>
            <a:ext cx="4903674" cy="3570208"/>
          </a:xfrm>
          <a:prstGeom prst="rect">
            <a:avLst/>
          </a:prstGeom>
          <a:noFill/>
        </p:spPr>
        <p:txBody>
          <a:bodyPr wrap="square" rtlCol="0">
            <a:spAutoFit/>
          </a:bodyPr>
          <a:lstStyle/>
          <a:p>
            <a:r>
              <a:rPr lang="en-US" dirty="0">
                <a:latin typeface="+mj-lt"/>
              </a:rPr>
              <a:t>To creates a map object with a specified location and zoom level, adds a Circle and Marker object for each launch site, and displays the resulting map. To add a Marker Cluster object to the map, and for each row in a </a:t>
            </a:r>
            <a:r>
              <a:rPr lang="en-US" dirty="0" err="1">
                <a:latin typeface="+mj-lt"/>
              </a:rPr>
              <a:t>spacex_df</a:t>
            </a:r>
            <a:r>
              <a:rPr lang="en-US" dirty="0">
                <a:latin typeface="+mj-lt"/>
              </a:rPr>
              <a:t> data frame, creates a Marker object with its coordinate and customizes the Marker's icon property to indicate if this launch was successful or failed.</a:t>
            </a:r>
          </a:p>
          <a:p>
            <a:pPr marL="342900" indent="-342900">
              <a:buFont typeface="Arial" panose="020B0604020202020204" pitchFamily="34" charset="0"/>
              <a:buChar char="•"/>
            </a:pPr>
            <a:r>
              <a:rPr lang="en-US" sz="2800" b="1" dirty="0">
                <a:solidFill>
                  <a:schemeClr val="accent1"/>
                </a:solidFill>
              </a:rPr>
              <a:t>Result</a:t>
            </a:r>
          </a:p>
          <a:p>
            <a:r>
              <a:rPr lang="en-US" b="1" dirty="0">
                <a:solidFill>
                  <a:schemeClr val="accent6">
                    <a:lumMod val="75000"/>
                  </a:schemeClr>
                </a:solidFill>
                <a:latin typeface="+mj-lt"/>
              </a:rPr>
              <a:t>Green Marker</a:t>
            </a:r>
            <a:r>
              <a:rPr lang="en-US" dirty="0">
                <a:latin typeface="+mj-lt"/>
              </a:rPr>
              <a:t> shows successful Launches and </a:t>
            </a:r>
            <a:r>
              <a:rPr lang="en-US" b="1" dirty="0">
                <a:solidFill>
                  <a:srgbClr val="FF0000"/>
                </a:solidFill>
                <a:latin typeface="+mj-lt"/>
              </a:rPr>
              <a:t>Red Marker</a:t>
            </a:r>
            <a:r>
              <a:rPr lang="en-US" dirty="0">
                <a:latin typeface="+mj-lt"/>
              </a:rPr>
              <a:t> shows Failures</a:t>
            </a:r>
          </a:p>
          <a:p>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0" y="205728"/>
            <a:ext cx="10687961" cy="8819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pPr>
            <a:r>
              <a:rPr lang="en-US" sz="3200" dirty="0">
                <a:solidFill>
                  <a:srgbClr val="0B49CB"/>
                </a:solidFill>
                <a:latin typeface="Abadi"/>
              </a:rPr>
              <a:t>Using </a:t>
            </a:r>
            <a:r>
              <a:rPr lang="en-US" sz="3200" dirty="0" err="1">
                <a:solidFill>
                  <a:srgbClr val="0B49CB"/>
                </a:solidFill>
                <a:latin typeface="Abadi"/>
              </a:rPr>
              <a:t>MousePosition</a:t>
            </a:r>
            <a:r>
              <a:rPr lang="en-US" sz="3200" dirty="0">
                <a:solidFill>
                  <a:srgbClr val="0B49CB"/>
                </a:solidFill>
                <a:latin typeface="Abadi"/>
              </a:rPr>
              <a:t> and calculate the distance between each landmarks and the CCAFS-SLC-40 launch site.</a:t>
            </a:r>
          </a:p>
        </p:txBody>
      </p:sp>
      <p:grpSp>
        <p:nvGrpSpPr>
          <p:cNvPr id="14" name="Group 13">
            <a:extLst>
              <a:ext uri="{FF2B5EF4-FFF2-40B4-BE49-F238E27FC236}">
                <a16:creationId xmlns:a16="http://schemas.microsoft.com/office/drawing/2014/main" id="{C2EADAE9-D58E-254A-0F38-4806768C3F1F}"/>
              </a:ext>
            </a:extLst>
          </p:cNvPr>
          <p:cNvGrpSpPr/>
          <p:nvPr/>
        </p:nvGrpSpPr>
        <p:grpSpPr>
          <a:xfrm>
            <a:off x="6321885" y="1699132"/>
            <a:ext cx="4808569" cy="4326442"/>
            <a:chOff x="6321885" y="1699132"/>
            <a:chExt cx="4808569" cy="4326442"/>
          </a:xfrm>
        </p:grpSpPr>
        <p:pic>
          <p:nvPicPr>
            <p:cNvPr id="6" name="Picture 5">
              <a:extLst>
                <a:ext uri="{FF2B5EF4-FFF2-40B4-BE49-F238E27FC236}">
                  <a16:creationId xmlns:a16="http://schemas.microsoft.com/office/drawing/2014/main" id="{564F5B06-10BB-4BD8-A5A7-BF7BE99B0114}"/>
                </a:ext>
              </a:extLst>
            </p:cNvPr>
            <p:cNvPicPr>
              <a:picLocks noChangeAspect="1"/>
            </p:cNvPicPr>
            <p:nvPr/>
          </p:nvPicPr>
          <p:blipFill>
            <a:blip r:embed="rId3"/>
            <a:stretch>
              <a:fillRect/>
            </a:stretch>
          </p:blipFill>
          <p:spPr>
            <a:xfrm>
              <a:off x="6321885" y="1700748"/>
              <a:ext cx="2392887" cy="2027096"/>
            </a:xfrm>
            <a:prstGeom prst="rect">
              <a:avLst/>
            </a:prstGeom>
          </p:spPr>
          <p:style>
            <a:lnRef idx="0">
              <a:schemeClr val="accent1"/>
            </a:lnRef>
            <a:fillRef idx="3">
              <a:schemeClr val="accent1"/>
            </a:fillRef>
            <a:effectRef idx="3">
              <a:schemeClr val="accent1"/>
            </a:effectRef>
            <a:fontRef idx="minor">
              <a:schemeClr val="lt1"/>
            </a:fontRef>
          </p:style>
        </p:pic>
        <p:pic>
          <p:nvPicPr>
            <p:cNvPr id="9" name="Picture 8">
              <a:extLst>
                <a:ext uri="{FF2B5EF4-FFF2-40B4-BE49-F238E27FC236}">
                  <a16:creationId xmlns:a16="http://schemas.microsoft.com/office/drawing/2014/main" id="{0A48AB46-4CC2-BDCC-23C7-6DC9F56FE84D}"/>
                </a:ext>
              </a:extLst>
            </p:cNvPr>
            <p:cNvPicPr>
              <a:picLocks noChangeAspect="1"/>
            </p:cNvPicPr>
            <p:nvPr/>
          </p:nvPicPr>
          <p:blipFill>
            <a:blip r:embed="rId4"/>
            <a:stretch>
              <a:fillRect/>
            </a:stretch>
          </p:blipFill>
          <p:spPr>
            <a:xfrm>
              <a:off x="8830385" y="1699132"/>
              <a:ext cx="2300069" cy="2028712"/>
            </a:xfrm>
            <a:prstGeom prst="rect">
              <a:avLst/>
            </a:prstGeom>
          </p:spPr>
          <p:style>
            <a:lnRef idx="0">
              <a:schemeClr val="accent1"/>
            </a:lnRef>
            <a:fillRef idx="3">
              <a:schemeClr val="accent1"/>
            </a:fillRef>
            <a:effectRef idx="3">
              <a:schemeClr val="accent1"/>
            </a:effectRef>
            <a:fontRef idx="minor">
              <a:schemeClr val="lt1"/>
            </a:fontRef>
          </p:style>
        </p:pic>
        <p:pic>
          <p:nvPicPr>
            <p:cNvPr id="11" name="Picture 10">
              <a:extLst>
                <a:ext uri="{FF2B5EF4-FFF2-40B4-BE49-F238E27FC236}">
                  <a16:creationId xmlns:a16="http://schemas.microsoft.com/office/drawing/2014/main" id="{64093A15-453B-B408-BFB9-B234144D89CB}"/>
                </a:ext>
              </a:extLst>
            </p:cNvPr>
            <p:cNvPicPr>
              <a:picLocks noChangeAspect="1"/>
            </p:cNvPicPr>
            <p:nvPr/>
          </p:nvPicPr>
          <p:blipFill>
            <a:blip r:embed="rId5"/>
            <a:stretch>
              <a:fillRect/>
            </a:stretch>
          </p:blipFill>
          <p:spPr>
            <a:xfrm>
              <a:off x="6321885" y="3819774"/>
              <a:ext cx="2392887" cy="2205800"/>
            </a:xfrm>
            <a:prstGeom prst="rect">
              <a:avLst/>
            </a:prstGeom>
          </p:spPr>
          <p:style>
            <a:lnRef idx="0">
              <a:schemeClr val="accent1"/>
            </a:lnRef>
            <a:fillRef idx="3">
              <a:schemeClr val="accent1"/>
            </a:fillRef>
            <a:effectRef idx="3">
              <a:schemeClr val="accent1"/>
            </a:effectRef>
            <a:fontRef idx="minor">
              <a:schemeClr val="lt1"/>
            </a:fontRef>
          </p:style>
        </p:pic>
        <p:pic>
          <p:nvPicPr>
            <p:cNvPr id="13" name="Picture 12">
              <a:extLst>
                <a:ext uri="{FF2B5EF4-FFF2-40B4-BE49-F238E27FC236}">
                  <a16:creationId xmlns:a16="http://schemas.microsoft.com/office/drawing/2014/main" id="{3E08007B-1473-D34D-7FD8-840552DE3992}"/>
                </a:ext>
              </a:extLst>
            </p:cNvPr>
            <p:cNvPicPr>
              <a:picLocks noChangeAspect="1"/>
            </p:cNvPicPr>
            <p:nvPr/>
          </p:nvPicPr>
          <p:blipFill>
            <a:blip r:embed="rId6"/>
            <a:stretch>
              <a:fillRect/>
            </a:stretch>
          </p:blipFill>
          <p:spPr>
            <a:xfrm>
              <a:off x="8830385" y="3819774"/>
              <a:ext cx="2300069" cy="2192661"/>
            </a:xfrm>
            <a:prstGeom prst="rect">
              <a:avLst/>
            </a:prstGeom>
          </p:spPr>
          <p:style>
            <a:lnRef idx="0">
              <a:schemeClr val="accent1"/>
            </a:lnRef>
            <a:fillRef idx="3">
              <a:schemeClr val="accent1"/>
            </a:fillRef>
            <a:effectRef idx="3">
              <a:schemeClr val="accent1"/>
            </a:effectRef>
            <a:fontRef idx="minor">
              <a:schemeClr val="lt1"/>
            </a:fontRef>
          </p:style>
        </p:pic>
      </p:grpSp>
      <p:sp>
        <p:nvSpPr>
          <p:cNvPr id="15" name="TextBox 14">
            <a:extLst>
              <a:ext uri="{FF2B5EF4-FFF2-40B4-BE49-F238E27FC236}">
                <a16:creationId xmlns:a16="http://schemas.microsoft.com/office/drawing/2014/main" id="{D5B1C7FB-7CE9-108E-8E7F-8AC21441C9DB}"/>
              </a:ext>
            </a:extLst>
          </p:cNvPr>
          <p:cNvSpPr txBox="1"/>
          <p:nvPr/>
        </p:nvSpPr>
        <p:spPr>
          <a:xfrm>
            <a:off x="770011" y="2066401"/>
            <a:ext cx="4903674" cy="4585871"/>
          </a:xfrm>
          <a:prstGeom prst="rect">
            <a:avLst/>
          </a:prstGeom>
          <a:noFill/>
        </p:spPr>
        <p:txBody>
          <a:bodyPr wrap="square" rtlCol="0">
            <a:spAutoFit/>
          </a:bodyPr>
          <a:lstStyle/>
          <a:p>
            <a:r>
              <a:rPr lang="en-US" dirty="0">
                <a:latin typeface="+mj-lt"/>
              </a:rPr>
              <a:t>You can see a line between a launch site to its closest city, railway, highway, etc.</a:t>
            </a:r>
          </a:p>
          <a:p>
            <a:endParaRPr lang="en-US" sz="2800" b="1" dirty="0">
              <a:solidFill>
                <a:schemeClr val="accent1"/>
              </a:solidFill>
              <a:latin typeface="+mj-lt"/>
            </a:endParaRPr>
          </a:p>
          <a:p>
            <a:pPr marL="457200" indent="-457200">
              <a:buFont typeface="Arial" panose="020B0604020202020204" pitchFamily="34" charset="0"/>
              <a:buChar char="•"/>
            </a:pPr>
            <a:r>
              <a:rPr lang="en-US" sz="2800" b="1" dirty="0">
                <a:solidFill>
                  <a:schemeClr val="accent1"/>
                </a:solidFill>
              </a:rPr>
              <a:t>Result</a:t>
            </a:r>
          </a:p>
          <a:p>
            <a:pPr marL="342900" indent="-342900">
              <a:buFont typeface="+mj-lt"/>
              <a:buAutoNum type="arabicPeriod"/>
            </a:pPr>
            <a:r>
              <a:rPr lang="en-US" sz="1400" dirty="0">
                <a:latin typeface="+mj-lt"/>
              </a:rPr>
              <a:t>Are launch sites in close proximity to railways?</a:t>
            </a:r>
          </a:p>
          <a:p>
            <a:pPr marL="800100" lvl="1" indent="-342900">
              <a:buFont typeface="Wingdings" panose="05000000000000000000" pitchFamily="2" charset="2"/>
              <a:buChar char="v"/>
            </a:pPr>
            <a:r>
              <a:rPr lang="en-US" sz="1400" dirty="0">
                <a:latin typeface="+mj-lt"/>
              </a:rPr>
              <a:t>No, launch sites far from Florida East Coast Railway about 22.01 KM.</a:t>
            </a:r>
          </a:p>
          <a:p>
            <a:pPr marL="342900" indent="-342900">
              <a:buFont typeface="+mj-lt"/>
              <a:buAutoNum type="arabicPeriod"/>
            </a:pPr>
            <a:r>
              <a:rPr lang="en-US" sz="1400" dirty="0">
                <a:latin typeface="+mj-lt"/>
              </a:rPr>
              <a:t>Are launch sites in close proximity to highways?</a:t>
            </a:r>
          </a:p>
          <a:p>
            <a:pPr marL="800100" lvl="1" indent="-342900">
              <a:buFont typeface="Wingdings" panose="05000000000000000000" pitchFamily="2" charset="2"/>
              <a:buChar char="v"/>
            </a:pPr>
            <a:r>
              <a:rPr lang="en-US" sz="1400" dirty="0">
                <a:latin typeface="+mj-lt"/>
              </a:rPr>
              <a:t>Yes, launch sites in close proximity to Samuel C Phillips Parkway about 1.17 KM.</a:t>
            </a:r>
          </a:p>
          <a:p>
            <a:pPr marL="342900" indent="-342900">
              <a:buFont typeface="+mj-lt"/>
              <a:buAutoNum type="arabicPeriod"/>
            </a:pPr>
            <a:r>
              <a:rPr lang="en-US" sz="1400" dirty="0">
                <a:latin typeface="+mj-lt"/>
              </a:rPr>
              <a:t>Are launch sites in close proximity to coastline?</a:t>
            </a:r>
          </a:p>
          <a:p>
            <a:pPr marL="800100" lvl="1" indent="-342900">
              <a:buFont typeface="Wingdings" panose="05000000000000000000" pitchFamily="2" charset="2"/>
              <a:buChar char="v"/>
            </a:pPr>
            <a:r>
              <a:rPr lang="en-US" sz="1400" dirty="0">
                <a:latin typeface="+mj-lt"/>
              </a:rPr>
              <a:t>Yes, launch Sites in close proximity to coastline about 0.86 KM</a:t>
            </a:r>
          </a:p>
          <a:p>
            <a:pPr marL="342900" indent="-342900">
              <a:buFont typeface="+mj-lt"/>
              <a:buAutoNum type="arabicPeriod"/>
            </a:pPr>
            <a:r>
              <a:rPr lang="en-US" sz="1400" dirty="0">
                <a:latin typeface="+mj-lt"/>
              </a:rPr>
              <a:t>Do Launch sites keep certain distance away from cities?</a:t>
            </a:r>
          </a:p>
          <a:p>
            <a:pPr marL="800100" lvl="1" indent="-342900">
              <a:buFont typeface="Wingdings" panose="05000000000000000000" pitchFamily="2" charset="2"/>
              <a:buChar char="v"/>
            </a:pPr>
            <a:r>
              <a:rPr lang="en-US" sz="1400" dirty="0">
                <a:latin typeface="+mj-lt"/>
              </a:rPr>
              <a:t>Yes, Launch Sites keep certain distance away from cities such as keep distance away from Melbourne about 51.75 KM</a:t>
            </a: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4" name="Picture 3">
            <a:extLst>
              <a:ext uri="{FF2B5EF4-FFF2-40B4-BE49-F238E27FC236}">
                <a16:creationId xmlns:a16="http://schemas.microsoft.com/office/drawing/2014/main" id="{A2650B2D-5646-880C-7BE8-1D5316D46245}"/>
              </a:ext>
            </a:extLst>
          </p:cNvPr>
          <p:cNvPicPr>
            <a:picLocks noChangeAspect="1"/>
          </p:cNvPicPr>
          <p:nvPr/>
        </p:nvPicPr>
        <p:blipFill>
          <a:blip r:embed="rId3"/>
          <a:stretch>
            <a:fillRect/>
          </a:stretch>
        </p:blipFill>
        <p:spPr>
          <a:xfrm>
            <a:off x="1446355" y="1702676"/>
            <a:ext cx="9299289" cy="2784218"/>
          </a:xfrm>
          <a:prstGeom prst="rect">
            <a:avLst/>
          </a:prstGeom>
        </p:spPr>
        <p:style>
          <a:lnRef idx="0">
            <a:schemeClr val="accent1"/>
          </a:lnRef>
          <a:fillRef idx="3">
            <a:schemeClr val="accent1"/>
          </a:fillRef>
          <a:effectRef idx="3">
            <a:schemeClr val="accent1"/>
          </a:effectRef>
          <a:fontRef idx="minor">
            <a:schemeClr val="lt1"/>
          </a:fontRef>
        </p:style>
      </p:pic>
      <p:sp>
        <p:nvSpPr>
          <p:cNvPr id="6" name="TextBox 5">
            <a:extLst>
              <a:ext uri="{FF2B5EF4-FFF2-40B4-BE49-F238E27FC236}">
                <a16:creationId xmlns:a16="http://schemas.microsoft.com/office/drawing/2014/main" id="{890065D1-A874-CEC9-8890-34D7EDB780C5}"/>
              </a:ext>
            </a:extLst>
          </p:cNvPr>
          <p:cNvSpPr txBox="1"/>
          <p:nvPr/>
        </p:nvSpPr>
        <p:spPr>
          <a:xfrm>
            <a:off x="1446355" y="5071566"/>
            <a:ext cx="9299289" cy="64633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dirty="0">
                <a:latin typeface="+mj-lt"/>
              </a:rPr>
              <a:t>We can see from the pie chart that the KSC LC-39A launch site has had the most successful landings and CCAFS SLC-40 has had the least successful landings.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7569" y="1821435"/>
            <a:ext cx="9521246" cy="1607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1"/>
                </a:solidFill>
                <a:latin typeface="Abadi" panose="020B0604020104020204" pitchFamily="34" charset="0"/>
              </a:rPr>
              <a:t>Project background and context</a:t>
            </a:r>
          </a:p>
          <a:p>
            <a:pPr marL="0" indent="0">
              <a:spcBef>
                <a:spcPts val="1400"/>
              </a:spcBef>
              <a:buNone/>
            </a:pPr>
            <a:r>
              <a:rPr lang="en-US" sz="1600" dirty="0">
                <a:solidFill>
                  <a:schemeClr val="tx1">
                    <a:lumMod val="95000"/>
                    <a:lumOff val="5000"/>
                  </a:schemeClr>
                </a:solidFill>
                <a:latin typeface="Söhne"/>
              </a:rPr>
              <a:t>T</a:t>
            </a:r>
            <a:r>
              <a:rPr lang="en-US" sz="1600" b="0" i="0" dirty="0">
                <a:solidFill>
                  <a:schemeClr val="tx1">
                    <a:lumMod val="95000"/>
                    <a:lumOff val="5000"/>
                  </a:schemeClr>
                </a:solidFill>
                <a:effectLst/>
                <a:latin typeface="Söhne"/>
              </a:rPr>
              <a:t>he commercial space age has arrived, and companies like Virgin Galactic, Rocket Lab, Blue Origin, and SpaceX are leading the way in the industry. SpaceX's main advantage over its competitors is the cost of its rocket launches, which is due in part to its ability to reuse the first stage of its rockets. However, determining if the first stage will land successfully is a crucial factor in reducing the cost of a launch.</a:t>
            </a:r>
            <a:endParaRPr lang="en-US" sz="1600" dirty="0">
              <a:solidFill>
                <a:schemeClr val="tx1">
                  <a:lumMod val="95000"/>
                  <a:lumOff val="5000"/>
                </a:schemeClr>
              </a:solidFill>
              <a:latin typeface="Abadi" panose="020B0604020104020204" pitchFamily="34" charset="0"/>
            </a:endParaRPr>
          </a:p>
        </p:txBody>
      </p:sp>
      <p:sp>
        <p:nvSpPr>
          <p:cNvPr id="2" name="Content Placeholder 2">
            <a:extLst>
              <a:ext uri="{FF2B5EF4-FFF2-40B4-BE49-F238E27FC236}">
                <a16:creationId xmlns:a16="http://schemas.microsoft.com/office/drawing/2014/main" id="{4440472C-CA6C-72BF-B411-64B951DB6F63}"/>
              </a:ext>
            </a:extLst>
          </p:cNvPr>
          <p:cNvSpPr txBox="1">
            <a:spLocks/>
          </p:cNvSpPr>
          <p:nvPr/>
        </p:nvSpPr>
        <p:spPr>
          <a:xfrm>
            <a:off x="957569" y="3923504"/>
            <a:ext cx="9521246" cy="1607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1"/>
                </a:solidFill>
                <a:latin typeface="Abadi" panose="020B0604020104020204" pitchFamily="34" charset="0"/>
              </a:rPr>
              <a:t>Common problem that needed solving</a:t>
            </a:r>
          </a:p>
          <a:p>
            <a:pPr marL="0" indent="0">
              <a:spcBef>
                <a:spcPts val="1400"/>
              </a:spcBef>
              <a:buNone/>
            </a:pPr>
            <a:r>
              <a:rPr lang="en-US" sz="1600" dirty="0">
                <a:solidFill>
                  <a:schemeClr val="tx1">
                    <a:lumMod val="95000"/>
                    <a:lumOff val="5000"/>
                  </a:schemeClr>
                </a:solidFill>
                <a:latin typeface="Söhne"/>
              </a:rPr>
              <a:t>As a data scientist working for a new rocket company, it would be essential to gather information about SpaceX and create dashboards for your team to determine the price of each launch and if SpaceX will reuse the first stage. Additionally, training a machine learning model to predict if SpaceX will reuse the first stage and using data to predict whether SpaceX will attempt to land a rocket or not could be valuable in competing with SpaceX.</a:t>
            </a:r>
            <a:endParaRPr lang="en-US" sz="1600" dirty="0">
              <a:solidFill>
                <a:schemeClr val="tx1">
                  <a:lumMod val="95000"/>
                  <a:lumOff val="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60D63B8-C64D-6CBF-FD6F-1D3B2CC6AC2C}"/>
              </a:ext>
            </a:extLst>
          </p:cNvPr>
          <p:cNvSpPr>
            <a:spLocks noGrp="1"/>
          </p:cNvSpPr>
          <p:nvPr>
            <p:ph type="body" idx="1"/>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dirty="0"/>
              <a:t>The most successful launches</a:t>
            </a:r>
          </a:p>
          <a:p>
            <a:pPr algn="ctr"/>
            <a:r>
              <a:rPr lang="en-US" dirty="0"/>
              <a:t>(KSC LC-39A)</a:t>
            </a:r>
          </a:p>
        </p:txBody>
      </p:sp>
      <p:sp>
        <p:nvSpPr>
          <p:cNvPr id="12" name="Content Placeholder 11">
            <a:extLst>
              <a:ext uri="{FF2B5EF4-FFF2-40B4-BE49-F238E27FC236}">
                <a16:creationId xmlns:a16="http://schemas.microsoft.com/office/drawing/2014/main" id="{50911B61-1860-BFB9-B1F4-F8A28EE8E267}"/>
              </a:ext>
            </a:extLst>
          </p:cNvPr>
          <p:cNvSpPr>
            <a:spLocks noGrp="1"/>
          </p:cNvSpPr>
          <p:nvPr>
            <p:ph sz="half" idx="2"/>
          </p:nvPr>
        </p:nvSpPr>
        <p:spPr/>
        <p:txBody>
          <a:bodyPr/>
          <a:lstStyle/>
          <a:p>
            <a:r>
              <a:rPr lang="en-US" sz="2000" dirty="0">
                <a:latin typeface="+mj-lt"/>
              </a:rPr>
              <a:t>76.90% for success rates and 23.10% for failure rates</a:t>
            </a:r>
          </a:p>
        </p:txBody>
      </p:sp>
      <p:sp>
        <p:nvSpPr>
          <p:cNvPr id="13" name="Text Placeholder 12">
            <a:extLst>
              <a:ext uri="{FF2B5EF4-FFF2-40B4-BE49-F238E27FC236}">
                <a16:creationId xmlns:a16="http://schemas.microsoft.com/office/drawing/2014/main" id="{11014B83-7FC5-A8E8-34E2-80417C2306B1}"/>
              </a:ext>
            </a:extLst>
          </p:cNvPr>
          <p:cNvSpPr>
            <a:spLocks noGrp="1"/>
          </p:cNvSpPr>
          <p:nvPr>
            <p:ph type="body" sz="quarter" idx="3"/>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dirty="0"/>
              <a:t>The most failed launches</a:t>
            </a:r>
          </a:p>
          <a:p>
            <a:pPr algn="ctr"/>
            <a:r>
              <a:rPr lang="en-US" dirty="0"/>
              <a:t>(CCAFS SLC-40)</a:t>
            </a:r>
          </a:p>
        </p:txBody>
      </p:sp>
      <p:sp>
        <p:nvSpPr>
          <p:cNvPr id="14" name="Content Placeholder 13">
            <a:extLst>
              <a:ext uri="{FF2B5EF4-FFF2-40B4-BE49-F238E27FC236}">
                <a16:creationId xmlns:a16="http://schemas.microsoft.com/office/drawing/2014/main" id="{768D395C-86BA-9904-2868-32ACCB6E9445}"/>
              </a:ext>
            </a:extLst>
          </p:cNvPr>
          <p:cNvSpPr>
            <a:spLocks noGrp="1"/>
          </p:cNvSpPr>
          <p:nvPr>
            <p:ph sz="quarter" idx="4"/>
          </p:nvPr>
        </p:nvSpPr>
        <p:spPr/>
        <p:txBody>
          <a:bodyPr/>
          <a:lstStyle/>
          <a:p>
            <a:r>
              <a:rPr lang="en-US" sz="2000" dirty="0">
                <a:latin typeface="+mj-lt"/>
              </a:rPr>
              <a:t>57.10% for success rates and 42.90% for failure rates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Compare the ratio of the most successful launches to the most failed launches.</a:t>
            </a:r>
          </a:p>
        </p:txBody>
      </p:sp>
      <p:pic>
        <p:nvPicPr>
          <p:cNvPr id="16" name="Picture 15">
            <a:extLst>
              <a:ext uri="{FF2B5EF4-FFF2-40B4-BE49-F238E27FC236}">
                <a16:creationId xmlns:a16="http://schemas.microsoft.com/office/drawing/2014/main" id="{BCD9AD6B-268B-24BF-CA75-34C17F604D86}"/>
              </a:ext>
            </a:extLst>
          </p:cNvPr>
          <p:cNvPicPr>
            <a:picLocks noChangeAspect="1"/>
          </p:cNvPicPr>
          <p:nvPr/>
        </p:nvPicPr>
        <p:blipFill>
          <a:blip r:embed="rId3"/>
          <a:stretch>
            <a:fillRect/>
          </a:stretch>
        </p:blipFill>
        <p:spPr>
          <a:xfrm>
            <a:off x="839788" y="3177740"/>
            <a:ext cx="4594635" cy="2816874"/>
          </a:xfrm>
          <a:prstGeom prst="rect">
            <a:avLst/>
          </a:prstGeom>
        </p:spPr>
        <p:style>
          <a:lnRef idx="0">
            <a:schemeClr val="accent1"/>
          </a:lnRef>
          <a:fillRef idx="3">
            <a:schemeClr val="accent1"/>
          </a:fillRef>
          <a:effectRef idx="3">
            <a:schemeClr val="accent1"/>
          </a:effectRef>
          <a:fontRef idx="minor">
            <a:schemeClr val="lt1"/>
          </a:fontRef>
        </p:style>
      </p:pic>
      <p:pic>
        <p:nvPicPr>
          <p:cNvPr id="18" name="Picture 17">
            <a:extLst>
              <a:ext uri="{FF2B5EF4-FFF2-40B4-BE49-F238E27FC236}">
                <a16:creationId xmlns:a16="http://schemas.microsoft.com/office/drawing/2014/main" id="{65DAE226-C325-43C2-217F-C5AC3F756D22}"/>
              </a:ext>
            </a:extLst>
          </p:cNvPr>
          <p:cNvPicPr>
            <a:picLocks noChangeAspect="1"/>
          </p:cNvPicPr>
          <p:nvPr/>
        </p:nvPicPr>
        <p:blipFill>
          <a:blip r:embed="rId4"/>
          <a:stretch>
            <a:fillRect/>
          </a:stretch>
        </p:blipFill>
        <p:spPr>
          <a:xfrm>
            <a:off x="6509474" y="3177740"/>
            <a:ext cx="4666469" cy="2860914"/>
          </a:xfrm>
          <a:prstGeom prst="rect">
            <a:avLst/>
          </a:prstGeom>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A95F8BE-D968-6EF8-E405-FC54B8FFCB25}"/>
              </a:ext>
            </a:extLst>
          </p:cNvPr>
          <p:cNvSpPr>
            <a:spLocks noGrp="1"/>
          </p:cNvSpPr>
          <p:nvPr>
            <p:ph type="body" idx="1"/>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dirty="0">
                <a:effectLst>
                  <a:outerShdw blurRad="38100" dist="38100" dir="2700000" algn="tl">
                    <a:srgbClr val="000000">
                      <a:alpha val="43137"/>
                    </a:srgbClr>
                  </a:outerShdw>
                </a:effectLst>
              </a:rPr>
              <a:t>Low weighted payloads </a:t>
            </a:r>
          </a:p>
          <a:p>
            <a:pPr algn="ctr"/>
            <a:r>
              <a:rPr lang="en-US" dirty="0">
                <a:effectLst>
                  <a:outerShdw blurRad="38100" dist="38100" dir="2700000" algn="tl">
                    <a:srgbClr val="000000">
                      <a:alpha val="43137"/>
                    </a:srgbClr>
                  </a:outerShdw>
                </a:effectLst>
              </a:rPr>
              <a:t>(0KG-5,000KG)</a:t>
            </a:r>
          </a:p>
        </p:txBody>
      </p:sp>
      <p:pic>
        <p:nvPicPr>
          <p:cNvPr id="10" name="Content Placeholder 9">
            <a:extLst>
              <a:ext uri="{FF2B5EF4-FFF2-40B4-BE49-F238E27FC236}">
                <a16:creationId xmlns:a16="http://schemas.microsoft.com/office/drawing/2014/main" id="{7DBA31D1-6121-B21A-AF6E-DFA26B9D6BC8}"/>
              </a:ext>
            </a:extLst>
          </p:cNvPr>
          <p:cNvPicPr>
            <a:picLocks noGrp="1" noChangeAspect="1"/>
          </p:cNvPicPr>
          <p:nvPr>
            <p:ph sz="half" idx="2"/>
          </p:nvPr>
        </p:nvPicPr>
        <p:blipFill>
          <a:blip r:embed="rId3"/>
          <a:stretch>
            <a:fillRect/>
          </a:stretch>
        </p:blipFill>
        <p:spPr>
          <a:xfrm>
            <a:off x="836612" y="3098539"/>
            <a:ext cx="5157787" cy="1544247"/>
          </a:xfrm>
        </p:spPr>
      </p:pic>
      <p:pic>
        <p:nvPicPr>
          <p:cNvPr id="13" name="Content Placeholder 12">
            <a:extLst>
              <a:ext uri="{FF2B5EF4-FFF2-40B4-BE49-F238E27FC236}">
                <a16:creationId xmlns:a16="http://schemas.microsoft.com/office/drawing/2014/main" id="{DF5C7EC8-2ABC-89FE-F41F-FBF82E81D289}"/>
              </a:ext>
            </a:extLst>
          </p:cNvPr>
          <p:cNvPicPr>
            <a:picLocks noGrp="1" noChangeAspect="1"/>
          </p:cNvPicPr>
          <p:nvPr>
            <p:ph sz="quarter" idx="4"/>
          </p:nvPr>
        </p:nvPicPr>
        <p:blipFill>
          <a:blip r:embed="rId4"/>
          <a:stretch>
            <a:fillRect/>
          </a:stretch>
        </p:blipFill>
        <p:spPr>
          <a:xfrm>
            <a:off x="6172200" y="3098539"/>
            <a:ext cx="5183188" cy="1551852"/>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Compare success rates between low-weighted payloads and high-weighted payloads.</a:t>
            </a:r>
          </a:p>
        </p:txBody>
      </p:sp>
      <p:sp>
        <p:nvSpPr>
          <p:cNvPr id="14" name="Text Placeholder 3">
            <a:extLst>
              <a:ext uri="{FF2B5EF4-FFF2-40B4-BE49-F238E27FC236}">
                <a16:creationId xmlns:a16="http://schemas.microsoft.com/office/drawing/2014/main" id="{36E4184C-AD03-329E-E9E6-108E53231EA5}"/>
              </a:ext>
            </a:extLst>
          </p:cNvPr>
          <p:cNvSpPr>
            <a:spLocks noGrp="1"/>
          </p:cNvSpPr>
          <p:nvPr>
            <p:ph type="body" sz="quarter" idx="3"/>
          </p:nvPr>
        </p:nvSpPr>
        <p:spPr>
          <a:xfrm>
            <a:off x="6172200" y="1681163"/>
            <a:ext cx="5183188" cy="823912"/>
          </a:xfrm>
        </p:spPr>
        <p:style>
          <a:lnRef idx="0">
            <a:schemeClr val="accent1"/>
          </a:lnRef>
          <a:fillRef idx="3">
            <a:schemeClr val="accent1"/>
          </a:fillRef>
          <a:effectRef idx="3">
            <a:schemeClr val="accent1"/>
          </a:effectRef>
          <a:fontRef idx="minor">
            <a:schemeClr val="lt1"/>
          </a:fontRef>
        </p:style>
        <p:txBody>
          <a:bodyPr anchor="ctr"/>
          <a:lstStyle/>
          <a:p>
            <a:pPr algn="ctr"/>
            <a:r>
              <a:rPr lang="en-US" dirty="0">
                <a:effectLst>
                  <a:outerShdw blurRad="38100" dist="38100" dir="2700000" algn="tl">
                    <a:srgbClr val="000000">
                      <a:alpha val="43137"/>
                    </a:srgbClr>
                  </a:outerShdw>
                </a:effectLst>
              </a:rPr>
              <a:t>High weighted payloads </a:t>
            </a:r>
          </a:p>
          <a:p>
            <a:pPr algn="ctr"/>
            <a:r>
              <a:rPr lang="en-US" dirty="0">
                <a:effectLst>
                  <a:outerShdw blurRad="38100" dist="38100" dir="2700000" algn="tl">
                    <a:srgbClr val="000000">
                      <a:alpha val="43137"/>
                    </a:srgbClr>
                  </a:outerShdw>
                </a:effectLst>
              </a:rPr>
              <a:t>(5,000KG-10,000KG)</a:t>
            </a:r>
          </a:p>
        </p:txBody>
      </p:sp>
      <p:sp>
        <p:nvSpPr>
          <p:cNvPr id="15" name="TextBox 14">
            <a:extLst>
              <a:ext uri="{FF2B5EF4-FFF2-40B4-BE49-F238E27FC236}">
                <a16:creationId xmlns:a16="http://schemas.microsoft.com/office/drawing/2014/main" id="{6E2243F2-36E3-1652-5D88-106968F498AA}"/>
              </a:ext>
            </a:extLst>
          </p:cNvPr>
          <p:cNvSpPr txBox="1"/>
          <p:nvPr/>
        </p:nvSpPr>
        <p:spPr>
          <a:xfrm>
            <a:off x="1269931" y="5059189"/>
            <a:ext cx="968184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You can see the success rates for low weighted payloads is higher than the heavy weighted payloads.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8A1542E-4CEE-2733-2541-6240BBDAF6EF}"/>
              </a:ext>
            </a:extLst>
          </p:cNvPr>
          <p:cNvPicPr>
            <a:picLocks noChangeAspect="1"/>
          </p:cNvPicPr>
          <p:nvPr/>
        </p:nvPicPr>
        <p:blipFill>
          <a:blip r:embed="rId3"/>
          <a:stretch>
            <a:fillRect/>
          </a:stretch>
        </p:blipFill>
        <p:spPr>
          <a:xfrm>
            <a:off x="6400768" y="1508593"/>
            <a:ext cx="5019042" cy="3840813"/>
          </a:xfrm>
          <a:prstGeom prst="rect">
            <a:avLst/>
          </a:prstGeom>
        </p:spPr>
      </p:pic>
      <p:pic>
        <p:nvPicPr>
          <p:cNvPr id="7" name="Picture 6">
            <a:extLst>
              <a:ext uri="{FF2B5EF4-FFF2-40B4-BE49-F238E27FC236}">
                <a16:creationId xmlns:a16="http://schemas.microsoft.com/office/drawing/2014/main" id="{F3AE5E27-719C-2E73-6F0D-A1C784D65F32}"/>
              </a:ext>
            </a:extLst>
          </p:cNvPr>
          <p:cNvPicPr>
            <a:picLocks noChangeAspect="1"/>
          </p:cNvPicPr>
          <p:nvPr/>
        </p:nvPicPr>
        <p:blipFill>
          <a:blip r:embed="rId4"/>
          <a:stretch>
            <a:fillRect/>
          </a:stretch>
        </p:blipFill>
        <p:spPr>
          <a:xfrm>
            <a:off x="770011" y="5349406"/>
            <a:ext cx="10649799" cy="549049"/>
          </a:xfrm>
          <a:prstGeom prst="rect">
            <a:avLst/>
          </a:prstGeom>
        </p:spPr>
        <p:style>
          <a:lnRef idx="0">
            <a:schemeClr val="accent1"/>
          </a:lnRef>
          <a:fillRef idx="3">
            <a:schemeClr val="accent1"/>
          </a:fillRef>
          <a:effectRef idx="3">
            <a:schemeClr val="accent1"/>
          </a:effectRef>
          <a:fontRef idx="minor">
            <a:schemeClr val="lt1"/>
          </a:fontRef>
        </p:style>
      </p:pic>
      <p:sp>
        <p:nvSpPr>
          <p:cNvPr id="8" name="TextBox 7">
            <a:extLst>
              <a:ext uri="{FF2B5EF4-FFF2-40B4-BE49-F238E27FC236}">
                <a16:creationId xmlns:a16="http://schemas.microsoft.com/office/drawing/2014/main" id="{D4C18452-EEBC-D6D0-D43C-924BD279A55A}"/>
              </a:ext>
            </a:extLst>
          </p:cNvPr>
          <p:cNvSpPr txBox="1"/>
          <p:nvPr/>
        </p:nvSpPr>
        <p:spPr>
          <a:xfrm>
            <a:off x="770011" y="1912882"/>
            <a:ext cx="5630757" cy="1477328"/>
          </a:xfrm>
          <a:prstGeom prst="rect">
            <a:avLst/>
          </a:prstGeom>
          <a:noFill/>
        </p:spPr>
        <p:txBody>
          <a:bodyPr wrap="square" rtlCol="0">
            <a:spAutoFit/>
          </a:bodyPr>
          <a:lstStyle/>
          <a:p>
            <a:r>
              <a:rPr lang="en-US" dirty="0">
                <a:latin typeface="+mj-lt"/>
              </a:rPr>
              <a:t>You can see our accuracy is extremely close but we do </a:t>
            </a:r>
          </a:p>
          <a:p>
            <a:r>
              <a:rPr lang="en-US" dirty="0">
                <a:latin typeface="+mj-lt"/>
              </a:rPr>
              <a:t>have a winner its down to decimal.</a:t>
            </a:r>
          </a:p>
          <a:p>
            <a:endParaRPr lang="en-US" dirty="0">
              <a:latin typeface="+mj-lt"/>
            </a:endParaRPr>
          </a:p>
          <a:p>
            <a:r>
              <a:rPr lang="en-US" dirty="0">
                <a:latin typeface="+mj-lt"/>
              </a:rPr>
              <a:t>So you can see the decision tree model win by accuracy score is 0.875 or 87.50%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F92C966-FCD7-74E1-F32A-4F9E08B952BB}"/>
              </a:ext>
            </a:extLst>
          </p:cNvPr>
          <p:cNvPicPr>
            <a:picLocks noChangeAspect="1"/>
          </p:cNvPicPr>
          <p:nvPr/>
        </p:nvPicPr>
        <p:blipFill>
          <a:blip r:embed="rId3"/>
          <a:stretch>
            <a:fillRect/>
          </a:stretch>
        </p:blipFill>
        <p:spPr>
          <a:xfrm>
            <a:off x="6405712" y="1582885"/>
            <a:ext cx="4618120" cy="3947502"/>
          </a:xfrm>
          <a:prstGeom prst="rect">
            <a:avLst/>
          </a:prstGeom>
        </p:spPr>
      </p:pic>
      <p:sp>
        <p:nvSpPr>
          <p:cNvPr id="6" name="TextBox 5">
            <a:extLst>
              <a:ext uri="{FF2B5EF4-FFF2-40B4-BE49-F238E27FC236}">
                <a16:creationId xmlns:a16="http://schemas.microsoft.com/office/drawing/2014/main" id="{C5101794-6BE7-25A0-A4C4-C52ADBE2C340}"/>
              </a:ext>
            </a:extLst>
          </p:cNvPr>
          <p:cNvSpPr txBox="1"/>
          <p:nvPr/>
        </p:nvSpPr>
        <p:spPr>
          <a:xfrm>
            <a:off x="770011" y="1802310"/>
            <a:ext cx="5557217" cy="1754326"/>
          </a:xfrm>
          <a:prstGeom prst="rect">
            <a:avLst/>
          </a:prstGeom>
          <a:noFill/>
        </p:spPr>
        <p:txBody>
          <a:bodyPr wrap="square" rtlCol="0">
            <a:spAutoFit/>
          </a:bodyPr>
          <a:lstStyle/>
          <a:p>
            <a:r>
              <a:rPr lang="en-US" dirty="0">
                <a:latin typeface="+mj-lt"/>
              </a:rPr>
              <a:t>You can see that the decision tree algorithm is able to distinguish between the different classes. </a:t>
            </a:r>
          </a:p>
          <a:p>
            <a:endParaRPr lang="en-US" dirty="0">
              <a:latin typeface="+mj-lt"/>
            </a:endParaRPr>
          </a:p>
          <a:p>
            <a:r>
              <a:rPr lang="en-US" dirty="0">
                <a:latin typeface="+mj-lt"/>
              </a:rPr>
              <a:t>However, we observe that the major issue lies with true positives. Specifically, when the true label is 'landed', the decision tree predicted 'landed' correctly only 12 times.</a:t>
            </a:r>
          </a:p>
        </p:txBody>
      </p:sp>
      <p:sp>
        <p:nvSpPr>
          <p:cNvPr id="7" name="TextBox 6">
            <a:extLst>
              <a:ext uri="{FF2B5EF4-FFF2-40B4-BE49-F238E27FC236}">
                <a16:creationId xmlns:a16="http://schemas.microsoft.com/office/drawing/2014/main" id="{697EA921-0FB7-8F73-5D63-19D8E0F232A5}"/>
              </a:ext>
            </a:extLst>
          </p:cNvPr>
          <p:cNvSpPr txBox="1"/>
          <p:nvPr/>
        </p:nvSpPr>
        <p:spPr>
          <a:xfrm>
            <a:off x="770011" y="4302778"/>
            <a:ext cx="5483644" cy="646331"/>
          </a:xfrm>
          <a:prstGeom prst="rect">
            <a:avLst/>
          </a:prstGeom>
          <a:noFill/>
        </p:spPr>
        <p:txBody>
          <a:bodyPr wrap="square" rtlCol="0">
            <a:spAutoFit/>
          </a:bodyPr>
          <a:lstStyle/>
          <a:p>
            <a:r>
              <a:rPr lang="en-US" dirty="0">
                <a:latin typeface="+mj-lt"/>
              </a:rPr>
              <a:t>In my opinion that the model may need to be refined to improve its accuracy in predicting this particular class.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55341" cy="4351338"/>
          </a:xfrm>
          <a:prstGeom prst="rect">
            <a:avLst/>
          </a:prstGeom>
        </p:spPr>
        <p:txBody>
          <a:bodyPr>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Flight number positively impacts successful landings</a:t>
            </a:r>
          </a:p>
          <a:p>
            <a:pPr>
              <a:lnSpc>
                <a:spcPct val="100000"/>
              </a:lnSpc>
              <a:spcBef>
                <a:spcPts val="1400"/>
              </a:spcBef>
            </a:pPr>
            <a:r>
              <a:rPr lang="en-US" sz="1600" dirty="0">
                <a:solidFill>
                  <a:schemeClr val="accent3">
                    <a:lumMod val="25000"/>
                  </a:schemeClr>
                </a:solidFill>
                <a:latin typeface="Abadi" panose="020B0604020104020204" pitchFamily="34" charset="0"/>
              </a:rPr>
              <a:t>Payload mass negatively impacts the likelihood of first stage return</a:t>
            </a:r>
          </a:p>
          <a:p>
            <a:pPr>
              <a:lnSpc>
                <a:spcPct val="100000"/>
              </a:lnSpc>
              <a:spcBef>
                <a:spcPts val="1400"/>
              </a:spcBef>
            </a:pPr>
            <a:r>
              <a:rPr lang="en-US" sz="1600" dirty="0">
                <a:solidFill>
                  <a:schemeClr val="accent3">
                    <a:lumMod val="25000"/>
                  </a:schemeClr>
                </a:solidFill>
                <a:latin typeface="Abadi" panose="020B0604020104020204" pitchFamily="34" charset="0"/>
              </a:rPr>
              <a:t>CCAFS LC-40 has a lower success rate compared to KSC LC-39A and VAFB SLC 4E</a:t>
            </a:r>
          </a:p>
          <a:p>
            <a:pPr>
              <a:lnSpc>
                <a:spcPct val="100000"/>
              </a:lnSpc>
              <a:spcBef>
                <a:spcPts val="1400"/>
              </a:spcBef>
            </a:pPr>
            <a:r>
              <a:rPr lang="en-US" sz="1600" dirty="0">
                <a:solidFill>
                  <a:schemeClr val="accent3">
                    <a:lumMod val="25000"/>
                  </a:schemeClr>
                </a:solidFill>
                <a:latin typeface="Abadi" panose="020B0604020104020204" pitchFamily="34" charset="0"/>
              </a:rPr>
              <a:t>Success rate has been consistently improving since 2013</a:t>
            </a:r>
          </a:p>
          <a:p>
            <a:pPr>
              <a:lnSpc>
                <a:spcPct val="100000"/>
              </a:lnSpc>
              <a:spcBef>
                <a:spcPts val="1400"/>
              </a:spcBef>
            </a:pPr>
            <a:r>
              <a:rPr lang="en-US" sz="1600" dirty="0">
                <a:solidFill>
                  <a:schemeClr val="accent3">
                    <a:lumMod val="25000"/>
                  </a:schemeClr>
                </a:solidFill>
                <a:latin typeface="Abadi" panose="020B0604020104020204" pitchFamily="34" charset="0"/>
              </a:rPr>
              <a:t>KSC LC-39A has the highest number of successful landings, while CCAFS SLC-40 has the lowest number of successful landings</a:t>
            </a:r>
          </a:p>
          <a:p>
            <a:pPr>
              <a:lnSpc>
                <a:spcPct val="100000"/>
              </a:lnSpc>
              <a:spcBef>
                <a:spcPts val="1400"/>
              </a:spcBef>
            </a:pPr>
            <a:r>
              <a:rPr lang="en-US" sz="1600" dirty="0">
                <a:solidFill>
                  <a:schemeClr val="accent3">
                    <a:lumMod val="25000"/>
                  </a:schemeClr>
                </a:solidFill>
                <a:latin typeface="Abadi" panose="020B0604020104020204" pitchFamily="34" charset="0"/>
              </a:rPr>
              <a:t>Success rates are higher for low-weighted payloads than for heavy-weighted payloads</a:t>
            </a:r>
          </a:p>
          <a:p>
            <a:pPr>
              <a:lnSpc>
                <a:spcPct val="100000"/>
              </a:lnSpc>
              <a:spcBef>
                <a:spcPts val="1400"/>
              </a:spcBef>
            </a:pPr>
            <a:r>
              <a:rPr lang="en-US" sz="1600" dirty="0">
                <a:solidFill>
                  <a:schemeClr val="accent3">
                    <a:lumMod val="25000"/>
                  </a:schemeClr>
                </a:solidFill>
                <a:latin typeface="Abadi" panose="020B0604020104020204" pitchFamily="34" charset="0"/>
              </a:rPr>
              <a:t>Decision tree model has an accuracy score of 0.875 or 87.50%, which is higher than other models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graphicFrame>
        <p:nvGraphicFramePr>
          <p:cNvPr id="3" name="Diagram 2">
            <a:extLst>
              <a:ext uri="{FF2B5EF4-FFF2-40B4-BE49-F238E27FC236}">
                <a16:creationId xmlns:a16="http://schemas.microsoft.com/office/drawing/2014/main" id="{49C41329-90A4-C63B-4902-CFF74FBEDCA3}"/>
              </a:ext>
            </a:extLst>
          </p:cNvPr>
          <p:cNvGraphicFramePr/>
          <p:nvPr>
            <p:extLst>
              <p:ext uri="{D42A27DB-BD31-4B8C-83A1-F6EECF244321}">
                <p14:modId xmlns:p14="http://schemas.microsoft.com/office/powerpoint/2010/main" val="3926986363"/>
              </p:ext>
            </p:extLst>
          </p:nvPr>
        </p:nvGraphicFramePr>
        <p:xfrm>
          <a:off x="770011" y="1336968"/>
          <a:ext cx="10370955" cy="52740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solidFill>
                  <a:schemeClr val="accent1"/>
                </a:solidFill>
                <a:latin typeface="Abadi" panose="020B0604020104020204" pitchFamily="34" charset="0"/>
              </a:rPr>
              <a:t>The data sets was collected by:</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SpaceX launch data that gathered from the SpaceX REST API.</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We will get data about information of launch such as the rocket used, payload delivered, launch specifications, landing specifications, and landing outcome</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Another data collected by using the Python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to web scrape some HTML table from Wikipedia.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Rectangle: Top Corners One Rounded and One Snipped 2">
            <a:extLst>
              <a:ext uri="{FF2B5EF4-FFF2-40B4-BE49-F238E27FC236}">
                <a16:creationId xmlns:a16="http://schemas.microsoft.com/office/drawing/2014/main" id="{D9117F30-0372-BC32-E581-F4603C3319E2}"/>
              </a:ext>
            </a:extLst>
          </p:cNvPr>
          <p:cNvSpPr/>
          <p:nvPr/>
        </p:nvSpPr>
        <p:spPr>
          <a:xfrm>
            <a:off x="524406" y="4685776"/>
            <a:ext cx="4529027" cy="712814"/>
          </a:xfrm>
          <a:prstGeom prst="snipRoundRect">
            <a:avLst/>
          </a:prstGeom>
          <a:solidFill>
            <a:srgbClr val="F2F2F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öhne"/>
              <a:ea typeface="+mn-ea"/>
              <a:cs typeface="+mn-cs"/>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4294967295"/>
          </p:nvPr>
        </p:nvSpPr>
        <p:spPr>
          <a:xfrm>
            <a:off x="9448800" y="6026150"/>
            <a:ext cx="2743200" cy="401638"/>
          </a:xfrm>
        </p:spPr>
        <p:txBody>
          <a:bodyPr/>
          <a:lstStyle/>
          <a:p>
            <a:fld id="{5075537C-CA84-1446-933C-8E9D027F9201}" type="slidenum">
              <a:rPr lang="en-US" smtClean="0"/>
              <a:t>8</a:t>
            </a:fld>
            <a:endParaRPr lang="en-US"/>
          </a:p>
        </p:txBody>
      </p:sp>
      <p:graphicFrame>
        <p:nvGraphicFramePr>
          <p:cNvPr id="7" name="Diagram 6">
            <a:extLst>
              <a:ext uri="{FF2B5EF4-FFF2-40B4-BE49-F238E27FC236}">
                <a16:creationId xmlns:a16="http://schemas.microsoft.com/office/drawing/2014/main" id="{C4FB3AE4-8471-3E56-AE0D-1806107678E3}"/>
              </a:ext>
            </a:extLst>
          </p:cNvPr>
          <p:cNvGraphicFramePr/>
          <p:nvPr>
            <p:extLst>
              <p:ext uri="{D42A27DB-BD31-4B8C-83A1-F6EECF244321}">
                <p14:modId xmlns:p14="http://schemas.microsoft.com/office/powerpoint/2010/main" val="3490006385"/>
              </p:ext>
            </p:extLst>
          </p:nvPr>
        </p:nvGraphicFramePr>
        <p:xfrm>
          <a:off x="820739" y="1650125"/>
          <a:ext cx="4255758" cy="2995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Arrow: Down 1">
            <a:extLst>
              <a:ext uri="{FF2B5EF4-FFF2-40B4-BE49-F238E27FC236}">
                <a16:creationId xmlns:a16="http://schemas.microsoft.com/office/drawing/2014/main" id="{59492383-1CE5-3273-975C-1B3D46C12C80}"/>
              </a:ext>
            </a:extLst>
          </p:cNvPr>
          <p:cNvSpPr/>
          <p:nvPr/>
        </p:nvSpPr>
        <p:spPr>
          <a:xfrm>
            <a:off x="2438400" y="4096524"/>
            <a:ext cx="701040" cy="549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D1149A-85B8-3817-0D6E-08539634F1AE}"/>
              </a:ext>
            </a:extLst>
          </p:cNvPr>
          <p:cNvSpPr txBox="1"/>
          <p:nvPr/>
        </p:nvSpPr>
        <p:spPr>
          <a:xfrm>
            <a:off x="549104" y="4872906"/>
            <a:ext cx="4640261" cy="338554"/>
          </a:xfrm>
          <a:prstGeom prst="rect">
            <a:avLst/>
          </a:prstGeom>
          <a:noFill/>
        </p:spPr>
        <p:txBody>
          <a:bodyPr wrap="square" rtlCol="0">
            <a:spAutoFit/>
          </a:bodyPr>
          <a:lstStyle/>
          <a:p>
            <a:r>
              <a:rPr lang="en-US" sz="1600" dirty="0">
                <a:latin typeface="Söhne"/>
              </a:rPr>
              <a:t>Data Collection-SpaceX API full process: </a:t>
            </a:r>
            <a:r>
              <a:rPr lang="en-US" sz="1600" dirty="0">
                <a:latin typeface="Söhne"/>
                <a:hlinkClick r:id="rId9"/>
              </a:rPr>
              <a:t>Github Click</a:t>
            </a:r>
            <a:endParaRPr lang="en-US" sz="1600" dirty="0">
              <a:latin typeface="Söhne"/>
            </a:endParaRPr>
          </a:p>
        </p:txBody>
      </p:sp>
      <p:pic>
        <p:nvPicPr>
          <p:cNvPr id="21" name="Picture 20">
            <a:extLst>
              <a:ext uri="{FF2B5EF4-FFF2-40B4-BE49-F238E27FC236}">
                <a16:creationId xmlns:a16="http://schemas.microsoft.com/office/drawing/2014/main" id="{3A3C846C-E228-7E28-B406-72F0A14A0259}"/>
              </a:ext>
            </a:extLst>
          </p:cNvPr>
          <p:cNvPicPr>
            <a:picLocks noChangeAspect="1"/>
          </p:cNvPicPr>
          <p:nvPr/>
        </p:nvPicPr>
        <p:blipFill>
          <a:blip r:embed="rId10"/>
          <a:stretch>
            <a:fillRect/>
          </a:stretch>
        </p:blipFill>
        <p:spPr>
          <a:xfrm>
            <a:off x="5785069" y="1490018"/>
            <a:ext cx="6259788" cy="45361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031608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Rectangle: Top Corners One Rounded and One Snipped 2">
            <a:extLst>
              <a:ext uri="{FF2B5EF4-FFF2-40B4-BE49-F238E27FC236}">
                <a16:creationId xmlns:a16="http://schemas.microsoft.com/office/drawing/2014/main" id="{47879DDA-AC65-B2B7-7E12-A3F874810DFE}"/>
              </a:ext>
            </a:extLst>
          </p:cNvPr>
          <p:cNvSpPr/>
          <p:nvPr/>
        </p:nvSpPr>
        <p:spPr>
          <a:xfrm>
            <a:off x="328032" y="4341717"/>
            <a:ext cx="4978411" cy="712814"/>
          </a:xfrm>
          <a:prstGeom prst="snipRoundRect">
            <a:avLst/>
          </a:prstGeom>
          <a:solidFill>
            <a:srgbClr val="F2F2F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öhne"/>
              <a:ea typeface="+mn-ea"/>
              <a:cs typeface="+mn-cs"/>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5" name="Diagram 4">
            <a:extLst>
              <a:ext uri="{FF2B5EF4-FFF2-40B4-BE49-F238E27FC236}">
                <a16:creationId xmlns:a16="http://schemas.microsoft.com/office/drawing/2014/main" id="{2717E49E-4610-547B-B8EA-50F5536454EE}"/>
              </a:ext>
            </a:extLst>
          </p:cNvPr>
          <p:cNvGraphicFramePr/>
          <p:nvPr>
            <p:extLst>
              <p:ext uri="{D42A27DB-BD31-4B8C-83A1-F6EECF244321}">
                <p14:modId xmlns:p14="http://schemas.microsoft.com/office/powerpoint/2010/main" val="1848784698"/>
              </p:ext>
            </p:extLst>
          </p:nvPr>
        </p:nvGraphicFramePr>
        <p:xfrm>
          <a:off x="179607" y="346841"/>
          <a:ext cx="5275262" cy="4351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1" y="1792288"/>
            <a:ext cx="610213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sp>
        <p:nvSpPr>
          <p:cNvPr id="9" name="TextBox 8">
            <a:extLst>
              <a:ext uri="{FF2B5EF4-FFF2-40B4-BE49-F238E27FC236}">
                <a16:creationId xmlns:a16="http://schemas.microsoft.com/office/drawing/2014/main" id="{64DADF90-4F68-FBAA-AB34-610A017D99C9}"/>
              </a:ext>
            </a:extLst>
          </p:cNvPr>
          <p:cNvSpPr txBox="1"/>
          <p:nvPr/>
        </p:nvSpPr>
        <p:spPr>
          <a:xfrm>
            <a:off x="446196" y="4537773"/>
            <a:ext cx="5461000" cy="338554"/>
          </a:xfrm>
          <a:prstGeom prst="rect">
            <a:avLst/>
          </a:prstGeom>
          <a:noFill/>
        </p:spPr>
        <p:txBody>
          <a:bodyPr wrap="square">
            <a:spAutoFit/>
          </a:bodyPr>
          <a:lstStyle/>
          <a:p>
            <a:r>
              <a:rPr lang="en-US" sz="1600" dirty="0">
                <a:latin typeface="Söhne"/>
              </a:rPr>
              <a:t>Data Collection-Web Scrapping full process: </a:t>
            </a:r>
            <a:r>
              <a:rPr lang="en-US" sz="1600" dirty="0">
                <a:latin typeface="Söhne"/>
                <a:hlinkClick r:id="rId9"/>
              </a:rPr>
              <a:t>Github Click</a:t>
            </a:r>
            <a:endParaRPr lang="en-US" sz="1600" dirty="0">
              <a:latin typeface="Söhne"/>
            </a:endParaRPr>
          </a:p>
        </p:txBody>
      </p:sp>
      <p:pic>
        <p:nvPicPr>
          <p:cNvPr id="12" name="Picture 11">
            <a:extLst>
              <a:ext uri="{FF2B5EF4-FFF2-40B4-BE49-F238E27FC236}">
                <a16:creationId xmlns:a16="http://schemas.microsoft.com/office/drawing/2014/main" id="{D2C93943-C832-60FD-72B5-C8C22DB2D59B}"/>
              </a:ext>
            </a:extLst>
          </p:cNvPr>
          <p:cNvPicPr>
            <a:picLocks noChangeAspect="1"/>
          </p:cNvPicPr>
          <p:nvPr/>
        </p:nvPicPr>
        <p:blipFill>
          <a:blip r:embed="rId10"/>
          <a:stretch>
            <a:fillRect/>
          </a:stretch>
        </p:blipFill>
        <p:spPr>
          <a:xfrm>
            <a:off x="5916392" y="1792287"/>
            <a:ext cx="6096000" cy="42068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CE7C1D29-4692-D9BE-36CF-1D69E6DA1A0D}"/>
              </a:ext>
            </a:extLst>
          </p:cNvPr>
          <p:cNvPicPr>
            <a:picLocks noChangeAspect="1"/>
          </p:cNvPicPr>
          <p:nvPr/>
        </p:nvPicPr>
        <p:blipFill>
          <a:blip r:embed="rId11"/>
          <a:stretch>
            <a:fillRect/>
          </a:stretch>
        </p:blipFill>
        <p:spPr>
          <a:xfrm>
            <a:off x="2448398" y="3640193"/>
            <a:ext cx="737680" cy="56697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1769</TotalTime>
  <Words>2975</Words>
  <Application>Microsoft Office PowerPoint</Application>
  <PresentationFormat>Widescreen</PresentationFormat>
  <Paragraphs>299</Paragraphs>
  <Slides>46</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Courier New</vt:lpstr>
      <vt:lpstr>IBM Plex Mono SemiBold</vt:lpstr>
      <vt:lpstr>Söhne</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RACHATA WICHAKKHAPAN</cp:lastModifiedBy>
  <cp:revision>219</cp:revision>
  <dcterms:created xsi:type="dcterms:W3CDTF">2021-04-29T18:58:34Z</dcterms:created>
  <dcterms:modified xsi:type="dcterms:W3CDTF">2023-04-20T06:32:58Z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